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1" r:id="rId3"/>
    <p:sldId id="260" r:id="rId4"/>
    <p:sldId id="272" r:id="rId5"/>
    <p:sldId id="271" r:id="rId6"/>
    <p:sldId id="270" r:id="rId7"/>
    <p:sldId id="268" r:id="rId8"/>
    <p:sldId id="269" r:id="rId9"/>
    <p:sldId id="262" r:id="rId10"/>
    <p:sldId id="265" r:id="rId11"/>
    <p:sldId id="267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27135">
            <a:off x="2393817" y="2651677"/>
            <a:ext cx="4967785" cy="1876607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Что такое </a:t>
            </a:r>
            <a:r>
              <a:rPr lang="ru-RU" sz="5400" b="1" i="1" dirty="0" smtClean="0">
                <a:solidFill>
                  <a:srgbClr val="FFFF00"/>
                </a:solidFill>
              </a:rPr>
              <a:t>персональные данные</a:t>
            </a:r>
            <a:r>
              <a:rPr lang="ru-RU" sz="4800" b="1" i="1" dirty="0" smtClean="0">
                <a:solidFill>
                  <a:srgbClr val="FFFF00"/>
                </a:solidFill>
              </a:rPr>
              <a:t>?</a:t>
            </a:r>
            <a:endParaRPr lang="ru-RU" sz="4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194" y="1515292"/>
            <a:ext cx="6609806" cy="1397725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При заполнении </a:t>
            </a:r>
            <a:r>
              <a:rPr lang="ru-RU" sz="3100" b="1" i="1" dirty="0" smtClean="0">
                <a:latin typeface="+mn-lt"/>
              </a:rPr>
              <a:t>онлайн-формы для ввода данных, которые будут опубликованы, какие данные </a:t>
            </a:r>
            <a:r>
              <a:rPr lang="ru-RU" sz="4400" b="1" i="1" dirty="0" smtClean="0">
                <a:solidFill>
                  <a:srgbClr val="FFFF00"/>
                </a:solidFill>
                <a:latin typeface="+mn-lt"/>
              </a:rPr>
              <a:t>не</a:t>
            </a:r>
            <a:r>
              <a:rPr lang="ru-RU" sz="3100" b="1" i="1" dirty="0" smtClean="0">
                <a:latin typeface="+mn-lt"/>
              </a:rPr>
              <a:t> стоит указывать?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ru-RU" sz="3100" b="1" i="1" dirty="0" smtClean="0">
                <a:latin typeface="+mn-lt"/>
              </a:rPr>
              <a:t>Никнэйм или псевдоним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 </a:t>
            </a:r>
            <a:r>
              <a:rPr lang="ru-RU" sz="3100" b="1" i="1" dirty="0" smtClean="0">
                <a:latin typeface="+mn-lt"/>
              </a:rPr>
              <a:t>ФИО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3. </a:t>
            </a:r>
            <a:r>
              <a:rPr lang="ru-RU" sz="3100" b="1" i="1" dirty="0" smtClean="0">
                <a:latin typeface="+mn-lt"/>
              </a:rPr>
              <a:t>Адрес, где ты живешь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08674">
            <a:off x="2769995" y="3777913"/>
            <a:ext cx="6308022" cy="22453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400" b="1" i="1" dirty="0" smtClean="0">
                <a:solidFill>
                  <a:srgbClr val="FFFF00"/>
                </a:solidFill>
              </a:rPr>
              <a:t>Правильные ответы: 2,3.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   Эти данные позволяют установить Вашу </a:t>
            </a:r>
            <a:r>
              <a:rPr lang="ru-RU" sz="2400" b="1" i="1" dirty="0" smtClean="0">
                <a:solidFill>
                  <a:srgbClr val="FFFF00"/>
                </a:solidFill>
              </a:rPr>
              <a:t>личность</a:t>
            </a:r>
            <a:r>
              <a:rPr lang="ru-RU" sz="2400" b="1" i="1" dirty="0" smtClean="0">
                <a:solidFill>
                  <a:schemeClr val="bg1"/>
                </a:solidFill>
              </a:rPr>
              <a:t> в реальной жизни и дают возможность для </a:t>
            </a:r>
            <a:r>
              <a:rPr lang="ru-RU" sz="2400" b="1" i="1" dirty="0" smtClean="0">
                <a:solidFill>
                  <a:srgbClr val="FFFF00"/>
                </a:solidFill>
              </a:rPr>
              <a:t>вторжения</a:t>
            </a:r>
            <a:r>
              <a:rPr lang="ru-RU" sz="2400" b="1" i="1" dirty="0" smtClean="0">
                <a:solidFill>
                  <a:schemeClr val="bg1"/>
                </a:solidFill>
              </a:rPr>
              <a:t> в Ваше личное пространство, а также для использования Вас как </a:t>
            </a:r>
            <a:r>
              <a:rPr lang="ru-RU" sz="2400" b="1" i="1" dirty="0" smtClean="0">
                <a:solidFill>
                  <a:srgbClr val="FFFF00"/>
                </a:solidFill>
              </a:rPr>
              <a:t>противоправных действий.</a:t>
            </a:r>
          </a:p>
          <a:p>
            <a:endParaRPr lang="ru-RU" dirty="0"/>
          </a:p>
        </p:txBody>
      </p:sp>
      <p:pic>
        <p:nvPicPr>
          <p:cNvPr id="4" name="Рисунок 3" descr="lab-ha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3" y="3542211"/>
            <a:ext cx="24765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808" y="1078971"/>
            <a:ext cx="6537192" cy="210836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+mn-lt"/>
              </a:rPr>
              <a:t>Если у тебя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есть сомнения</a:t>
            </a:r>
            <a:r>
              <a:rPr lang="ru-RU" sz="3100" b="1" i="1" dirty="0" smtClean="0">
                <a:latin typeface="+mn-lt"/>
              </a:rPr>
              <a:t>, дать ли людям, с которыми общаешься в сети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больше личной информации о себе</a:t>
            </a:r>
            <a:r>
              <a:rPr lang="ru-RU" sz="3100" b="1" i="1" dirty="0" smtClean="0">
                <a:latin typeface="+mn-lt"/>
              </a:rPr>
              <a:t>, что ты сделаешь?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ru-RU" sz="3100" b="1" i="1" dirty="0" smtClean="0">
                <a:latin typeface="+mn-lt"/>
              </a:rPr>
              <a:t>Расскажешь взрослому и попросишь совет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 </a:t>
            </a:r>
            <a:r>
              <a:rPr lang="ru-RU" sz="3100" b="1" i="1" dirty="0" smtClean="0">
                <a:latin typeface="+mn-lt"/>
              </a:rPr>
              <a:t>Отправишь личные данные и посмотришь, что будет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3. </a:t>
            </a:r>
            <a:r>
              <a:rPr lang="ru-RU" sz="3100" b="1" i="1" dirty="0" smtClean="0">
                <a:latin typeface="+mn-lt"/>
              </a:rPr>
              <a:t>Не отправишь личные данные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55265">
            <a:off x="2585451" y="4267772"/>
            <a:ext cx="6049054" cy="18777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sz="2400" b="1" i="1" dirty="0" smtClean="0">
                <a:solidFill>
                  <a:srgbClr val="FFFF00"/>
                </a:solidFill>
              </a:rPr>
              <a:t>Ответы 1,3. </a:t>
            </a:r>
            <a:r>
              <a:rPr lang="ru-RU" sz="2400" b="1" i="1" dirty="0" smtClean="0">
                <a:solidFill>
                  <a:schemeClr val="bg1"/>
                </a:solidFill>
              </a:rPr>
              <a:t>В любом случае, </a:t>
            </a:r>
            <a:r>
              <a:rPr lang="ru-RU" sz="2400" b="1" i="1" dirty="0" smtClean="0">
                <a:solidFill>
                  <a:srgbClr val="FFFF00"/>
                </a:solidFill>
              </a:rPr>
              <a:t>не стоит давать </a:t>
            </a:r>
            <a:r>
              <a:rPr lang="ru-RU" sz="2400" b="1" i="1" dirty="0" smtClean="0">
                <a:solidFill>
                  <a:schemeClr val="bg1"/>
                </a:solidFill>
              </a:rPr>
              <a:t>незнакомцам свои </a:t>
            </a:r>
            <a:r>
              <a:rPr lang="ru-RU" sz="2400" b="1" i="1" dirty="0" smtClean="0">
                <a:solidFill>
                  <a:srgbClr val="FFFF00"/>
                </a:solidFill>
              </a:rPr>
              <a:t>персональные данные</a:t>
            </a:r>
            <a:r>
              <a:rPr lang="ru-RU" sz="2400" b="1" i="1" dirty="0" smtClean="0">
                <a:solidFill>
                  <a:schemeClr val="bg1"/>
                </a:solidFill>
              </a:rPr>
              <a:t>. Вы </a:t>
            </a:r>
            <a:r>
              <a:rPr lang="ru-RU" sz="2400" b="1" i="1" dirty="0" smtClean="0">
                <a:solidFill>
                  <a:srgbClr val="FFFF00"/>
                </a:solidFill>
              </a:rPr>
              <a:t>не можете </a:t>
            </a:r>
            <a:r>
              <a:rPr lang="ru-RU" sz="2400" b="1" i="1" dirty="0" smtClean="0">
                <a:solidFill>
                  <a:schemeClr val="bg1"/>
                </a:solidFill>
              </a:rPr>
              <a:t>быть </a:t>
            </a:r>
            <a:r>
              <a:rPr lang="ru-RU" sz="2400" b="1" i="1" dirty="0" smtClean="0">
                <a:solidFill>
                  <a:srgbClr val="FFFF00"/>
                </a:solidFill>
              </a:rPr>
              <a:t>уверены</a:t>
            </a:r>
            <a:r>
              <a:rPr lang="ru-RU" sz="2400" b="1" i="1" dirty="0" smtClean="0">
                <a:solidFill>
                  <a:schemeClr val="bg1"/>
                </a:solidFill>
              </a:rPr>
              <a:t>, как их будут использовать.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lab-galy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9" y="1632857"/>
            <a:ext cx="1742189" cy="4911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976" y="1379418"/>
            <a:ext cx="5981636" cy="55388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test-fa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2" y="2742519"/>
            <a:ext cx="3810000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47274">
            <a:off x="900753" y="1308667"/>
            <a:ext cx="8147740" cy="29002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  </a:t>
            </a:r>
            <a:r>
              <a:rPr lang="ru-RU" sz="3200" b="1" i="1" dirty="0" smtClean="0">
                <a:solidFill>
                  <a:srgbClr val="FFFF00"/>
                </a:solidFill>
              </a:rPr>
              <a:t>Персональные данные </a:t>
            </a:r>
            <a:r>
              <a:rPr lang="ru-RU" sz="3200" b="1" i="1" dirty="0" smtClean="0">
                <a:solidFill>
                  <a:schemeClr val="bg1"/>
                </a:solidFill>
              </a:rPr>
              <a:t>представляют собой  информацию о конкретном человеке. Это те данные, которые позволяют нам </a:t>
            </a:r>
            <a:r>
              <a:rPr lang="ru-RU" sz="3200" b="1" i="1" dirty="0" smtClean="0">
                <a:solidFill>
                  <a:srgbClr val="FFFF00"/>
                </a:solidFill>
              </a:rPr>
              <a:t>узнать </a:t>
            </a:r>
            <a:r>
              <a:rPr lang="ru-RU" sz="3200" b="1" i="1" dirty="0" smtClean="0">
                <a:solidFill>
                  <a:schemeClr val="bg1"/>
                </a:solidFill>
              </a:rPr>
              <a:t>человека, </a:t>
            </a:r>
            <a:r>
              <a:rPr lang="ru-RU" sz="3200" b="1" i="1" dirty="0" smtClean="0">
                <a:solidFill>
                  <a:srgbClr val="FFFF00"/>
                </a:solidFill>
              </a:rPr>
              <a:t>идентифицировать</a:t>
            </a:r>
            <a:r>
              <a:rPr lang="ru-RU" sz="3200" b="1" i="1" dirty="0" smtClean="0">
                <a:solidFill>
                  <a:schemeClr val="bg1"/>
                </a:solidFill>
              </a:rPr>
              <a:t> и </a:t>
            </a:r>
            <a:r>
              <a:rPr lang="ru-RU" sz="3200" b="1" i="1" dirty="0" smtClean="0">
                <a:solidFill>
                  <a:srgbClr val="FFFF00"/>
                </a:solidFill>
              </a:rPr>
              <a:t>определить</a:t>
            </a:r>
            <a:r>
              <a:rPr lang="ru-RU" sz="3200" b="1" i="1" dirty="0" smtClean="0">
                <a:solidFill>
                  <a:schemeClr val="bg1"/>
                </a:solidFill>
              </a:rPr>
              <a:t> как конкретную личность.</a:t>
            </a:r>
          </a:p>
        </p:txBody>
      </p:sp>
      <p:pic>
        <p:nvPicPr>
          <p:cNvPr id="10242" name="Picture 2" descr="ÐÐ°ÑÑÐ¸Ð½ÐºÐ¸ Ð¿Ð¾ Ð·Ð°Ð¿ÑÐ¾ÑÑ ÑÐµÐ»Ð¾Ð²ÐµÐº Ð² ÑÐ¾Ð»Ð¿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150">
            <a:off x="5097777" y="4187157"/>
            <a:ext cx="3484519" cy="2323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3359" y="444139"/>
            <a:ext cx="6190642" cy="10189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+mn-lt"/>
              </a:rPr>
              <a:t/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/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Таких </a:t>
            </a:r>
            <a:r>
              <a:rPr lang="ru-RU" b="1" i="1" dirty="0" smtClean="0">
                <a:solidFill>
                  <a:srgbClr val="FFFF00"/>
                </a:solidFill>
                <a:latin typeface="+mn-lt"/>
              </a:rPr>
              <a:t>идентифицирующих</a:t>
            </a:r>
            <a:r>
              <a:rPr lang="ru-RU" b="1" i="1" dirty="0" smtClean="0">
                <a:latin typeface="+mn-lt"/>
              </a:rPr>
              <a:t> данных огромное множество, к ним </a:t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относятся: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29" name="Group 171"/>
          <p:cNvGrpSpPr>
            <a:grpSpLocks/>
          </p:cNvGrpSpPr>
          <p:nvPr/>
        </p:nvGrpSpPr>
        <p:grpSpPr bwMode="auto">
          <a:xfrm>
            <a:off x="2010674" y="4689562"/>
            <a:ext cx="6127486" cy="933622"/>
            <a:chOff x="1200" y="2739"/>
            <a:chExt cx="3360" cy="350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776" y="2785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4" name="Group 105"/>
            <p:cNvGrpSpPr>
              <a:grpSpLocks/>
            </p:cNvGrpSpPr>
            <p:nvPr/>
          </p:nvGrpSpPr>
          <p:grpSpPr bwMode="auto">
            <a:xfrm>
              <a:off x="1440" y="2739"/>
              <a:ext cx="336" cy="333"/>
              <a:chOff x="1289" y="582"/>
              <a:chExt cx="668" cy="668"/>
            </a:xfrm>
          </p:grpSpPr>
          <p:sp>
            <p:nvSpPr>
              <p:cNvPr id="36" name="Oval 10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7" name="Oval 10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10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10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11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111"/>
            <p:cNvSpPr txBox="1">
              <a:spLocks noChangeArrowheads="1"/>
            </p:cNvSpPr>
            <p:nvPr/>
          </p:nvSpPr>
          <p:spPr bwMode="gray">
            <a:xfrm>
              <a:off x="1503" y="2801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53" name="Group 173"/>
          <p:cNvGrpSpPr>
            <a:grpSpLocks/>
          </p:cNvGrpSpPr>
          <p:nvPr/>
        </p:nvGrpSpPr>
        <p:grpSpPr bwMode="auto">
          <a:xfrm>
            <a:off x="1984548" y="2704012"/>
            <a:ext cx="6114423" cy="1044440"/>
            <a:chOff x="1200" y="1800"/>
            <a:chExt cx="3360" cy="355"/>
          </a:xfrm>
        </p:grpSpPr>
        <p:grpSp>
          <p:nvGrpSpPr>
            <p:cNvPr id="54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7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8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6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139"/>
            <p:cNvSpPr>
              <a:spLocks noChangeArrowheads="1"/>
            </p:cNvSpPr>
            <p:nvPr/>
          </p:nvSpPr>
          <p:spPr bwMode="gray">
            <a:xfrm>
              <a:off x="1237" y="181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140"/>
            <p:cNvSpPr txBox="1">
              <a:spLocks noChangeArrowheads="1"/>
            </p:cNvSpPr>
            <p:nvPr/>
          </p:nvSpPr>
          <p:spPr bwMode="gray">
            <a:xfrm>
              <a:off x="1776" y="1846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oup 141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2" name="Oval 1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3" name="Oval 1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1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1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1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1" name="Text Box 147"/>
            <p:cNvSpPr txBox="1">
              <a:spLocks noChangeArrowheads="1"/>
            </p:cNvSpPr>
            <p:nvPr/>
          </p:nvSpPr>
          <p:spPr bwMode="gray">
            <a:xfrm>
              <a:off x="1517" y="186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72" name="Group 168"/>
          <p:cNvGrpSpPr>
            <a:grpSpLocks/>
          </p:cNvGrpSpPr>
          <p:nvPr/>
        </p:nvGrpSpPr>
        <p:grpSpPr bwMode="auto">
          <a:xfrm>
            <a:off x="2010674" y="1698172"/>
            <a:ext cx="6022983" cy="948078"/>
            <a:chOff x="1200" y="1344"/>
            <a:chExt cx="3360" cy="333"/>
          </a:xfrm>
        </p:grpSpPr>
        <p:sp>
          <p:nvSpPr>
            <p:cNvPr id="73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Text Box 116"/>
            <p:cNvSpPr txBox="1">
              <a:spLocks noChangeArrowheads="1"/>
            </p:cNvSpPr>
            <p:nvPr/>
          </p:nvSpPr>
          <p:spPr bwMode="gray">
            <a:xfrm>
              <a:off x="1776" y="1390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7" name="Group 152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6" name="Oval 1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" name="Oval 1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1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1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1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8" name="Text Box 158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79" name="Group 159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1" name="Oval 16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" name="Oval 16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3" name="Oval 16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4" name="Oval 16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5" name="Oval 16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0" name="Text Box 165"/>
            <p:cNvSpPr txBox="1">
              <a:spLocks noChangeArrowheads="1"/>
            </p:cNvSpPr>
            <p:nvPr/>
          </p:nvSpPr>
          <p:spPr bwMode="gray">
            <a:xfrm>
              <a:off x="1524" y="1421"/>
              <a:ext cx="24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1" name="Group 174"/>
          <p:cNvGrpSpPr>
            <a:grpSpLocks/>
          </p:cNvGrpSpPr>
          <p:nvPr/>
        </p:nvGrpSpPr>
        <p:grpSpPr bwMode="auto">
          <a:xfrm>
            <a:off x="1985773" y="3760265"/>
            <a:ext cx="6087073" cy="948917"/>
            <a:chOff x="1209" y="2280"/>
            <a:chExt cx="3360" cy="355"/>
          </a:xfrm>
        </p:grpSpPr>
        <p:sp>
          <p:nvSpPr>
            <p:cNvPr id="92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Text Box 97"/>
            <p:cNvSpPr txBox="1">
              <a:spLocks noChangeArrowheads="1"/>
            </p:cNvSpPr>
            <p:nvPr/>
          </p:nvSpPr>
          <p:spPr bwMode="gray">
            <a:xfrm>
              <a:off x="1785" y="2318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96" name="Group 98"/>
            <p:cNvGrpSpPr>
              <a:grpSpLocks/>
            </p:cNvGrpSpPr>
            <p:nvPr/>
          </p:nvGrpSpPr>
          <p:grpSpPr bwMode="auto">
            <a:xfrm>
              <a:off x="1449" y="2280"/>
              <a:ext cx="336" cy="333"/>
              <a:chOff x="1289" y="582"/>
              <a:chExt cx="668" cy="668"/>
            </a:xfrm>
          </p:grpSpPr>
          <p:sp>
            <p:nvSpPr>
              <p:cNvPr id="98" name="Oval 9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9" name="Oval 10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10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10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" name="Oval 10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7" name="Text Box 104"/>
            <p:cNvSpPr txBox="1">
              <a:spLocks noChangeArrowheads="1"/>
            </p:cNvSpPr>
            <p:nvPr/>
          </p:nvSpPr>
          <p:spPr bwMode="gray">
            <a:xfrm>
              <a:off x="1534" y="234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3082836" y="3798165"/>
            <a:ext cx="52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номер телефона, адрес электронной почты;</a:t>
            </a:r>
            <a:endParaRPr lang="ru-RU" sz="24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3116496" y="2774069"/>
            <a:ext cx="4407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место рождения, место жительства;</a:t>
            </a:r>
            <a:endParaRPr lang="ru-RU" sz="24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108197" y="1776548"/>
            <a:ext cx="4951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фамилия, имя, отчество, дата рождения;</a:t>
            </a:r>
            <a:endParaRPr lang="ru-RU" sz="24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3178587" y="4864128"/>
            <a:ext cx="3977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фотография, возраст и пр.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Ð½Ð°ÑÐ¸Ð¾Ð½Ð°Ð»ÑÐ½Ð¾ÑÑ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3337" y="3176380"/>
            <a:ext cx="3670663" cy="368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ÐÐ°ÑÑÐ¸Ð½ÐºÐ¸ Ð¿Ð¾ Ð·Ð°Ð¿ÑÐ¾ÑÑ Ð¿Ð¾Ð»Ð¸ÑÐ¸ÑÐµÑÐºÐ¸Ðµ ÑÐ±ÐµÐ¶Ð´ÐµÐ½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476" y="4232366"/>
            <a:ext cx="3749806" cy="23436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5AE4F0B-D350-5E40-AC45-1C35BBD91A0A}"/>
              </a:ext>
            </a:extLst>
          </p:cNvPr>
          <p:cNvSpPr/>
          <p:nvPr/>
        </p:nvSpPr>
        <p:spPr>
          <a:xfrm rot="229698">
            <a:off x="2159263" y="490913"/>
            <a:ext cx="695653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Специальные </a:t>
            </a:r>
          </a:p>
          <a:p>
            <a:pPr algn="ctr"/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персональные данные</a:t>
            </a:r>
            <a:endParaRPr lang="ru-RU" sz="3200" i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4D3E9BD-2003-B340-B040-295C124ADF42}"/>
              </a:ext>
            </a:extLst>
          </p:cNvPr>
          <p:cNvSpPr/>
          <p:nvPr/>
        </p:nvSpPr>
        <p:spPr>
          <a:xfrm>
            <a:off x="735747" y="1854926"/>
            <a:ext cx="4672275" cy="2010021"/>
          </a:xfrm>
          <a:prstGeom prst="rect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 </a:t>
            </a:r>
            <a:r>
              <a:rPr lang="ru-RU" sz="2400" b="1" i="1" dirty="0" smtClean="0">
                <a:solidFill>
                  <a:schemeClr val="bg1"/>
                </a:solidFill>
              </a:rPr>
              <a:t>расовая или </a:t>
            </a:r>
            <a:r>
              <a:rPr lang="ru-RU" sz="2400" b="1" i="1" dirty="0" smtClean="0">
                <a:solidFill>
                  <a:srgbClr val="FFFF00"/>
                </a:solidFill>
              </a:rPr>
              <a:t>национальная </a:t>
            </a:r>
            <a:r>
              <a:rPr lang="ru-RU" sz="2400" b="1" i="1" dirty="0" smtClean="0">
                <a:solidFill>
                  <a:schemeClr val="bg1"/>
                </a:solidFill>
              </a:rPr>
              <a:t>принадлежность;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</a:rPr>
              <a:t>политические взгляды;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FFFF00"/>
                </a:solidFill>
              </a:rPr>
              <a:t>религиозные</a:t>
            </a:r>
            <a:r>
              <a:rPr lang="ru-RU" sz="2400" b="1" i="1" dirty="0" smtClean="0">
                <a:solidFill>
                  <a:schemeClr val="bg1"/>
                </a:solidFill>
              </a:rPr>
              <a:t> убеждения;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</a:rPr>
              <a:t> состояние здоровья и пр.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239E79-D002-8B42-BD06-A237EC8FD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1" t="10485" r="8585" b="19345"/>
          <a:stretch/>
        </p:blipFill>
        <p:spPr>
          <a:xfrm>
            <a:off x="0" y="4908177"/>
            <a:ext cx="5569624" cy="194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A96CAB9-A966-BF42-9909-F305FC8F6C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709851" y="3801291"/>
            <a:ext cx="5434150" cy="30567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4D3E9BD-2003-B340-B040-295C124ADF42}"/>
              </a:ext>
            </a:extLst>
          </p:cNvPr>
          <p:cNvSpPr/>
          <p:nvPr/>
        </p:nvSpPr>
        <p:spPr>
          <a:xfrm>
            <a:off x="1102659" y="1920193"/>
            <a:ext cx="5234318" cy="1938992"/>
          </a:xfrm>
          <a:prstGeom prst="rect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фотографическое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изображение;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рисунок радужной̆ 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оболочки </a:t>
            </a:r>
            <a:r>
              <a:rPr lang="ru-RU" sz="24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глаза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отпечаток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пальца;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код </a:t>
            </a:r>
            <a:r>
              <a:rPr lang="ru-RU" sz="24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ДНК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</a:rPr>
              <a:t>слепок </a:t>
            </a:r>
            <a:r>
              <a:rPr lang="ru-RU" sz="2400" b="1" i="1" dirty="0" smtClean="0">
                <a:solidFill>
                  <a:srgbClr val="FFFF00"/>
                </a:solidFill>
              </a:rPr>
              <a:t>голоса</a:t>
            </a:r>
            <a:r>
              <a:rPr lang="ru-RU" sz="2400" b="1" i="1" dirty="0" smtClean="0">
                <a:solidFill>
                  <a:schemeClr val="bg1"/>
                </a:solidFill>
              </a:rPr>
              <a:t> и пр</a:t>
            </a:r>
            <a:r>
              <a:rPr lang="ru-RU" sz="2400" b="1" i="1" dirty="0" smtClean="0"/>
              <a:t>.</a:t>
            </a:r>
            <a:endParaRPr lang="ru-RU" sz="2400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27DAA2B-8206-5C47-9CAC-3DAE9EDAB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1009462">
            <a:off x="6386067" y="1963136"/>
            <a:ext cx="2455168" cy="245516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5AE4F0B-D350-5E40-AC45-1C35BBD91A0A}"/>
              </a:ext>
            </a:extLst>
          </p:cNvPr>
          <p:cNvSpPr/>
          <p:nvPr/>
        </p:nvSpPr>
        <p:spPr>
          <a:xfrm rot="202990">
            <a:off x="2159263" y="490913"/>
            <a:ext cx="695653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Биологические </a:t>
            </a:r>
          </a:p>
          <a:p>
            <a:pPr algn="ctr"/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персональные данные</a:t>
            </a:r>
            <a:endParaRPr lang="ru-RU" sz="3200" i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45EAC55-8101-6C4D-979E-6C1DDA8C7084}"/>
              </a:ext>
            </a:extLst>
          </p:cNvPr>
          <p:cNvSpPr/>
          <p:nvPr/>
        </p:nvSpPr>
        <p:spPr>
          <a:xfrm>
            <a:off x="254589" y="2217731"/>
            <a:ext cx="4484924" cy="1938992"/>
          </a:xfrm>
          <a:prstGeom prst="rect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номер и серия </a:t>
            </a:r>
            <a:r>
              <a:rPr lang="ru-RU" sz="24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паспорта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 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страховой̆ номер индивидуального лицевого счета 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СНИЛС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);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номер </a:t>
            </a:r>
            <a:r>
              <a:rPr lang="ru-RU" sz="24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банковской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̆ 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карты.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5AE4F0B-D350-5E40-AC45-1C35BBD91A0A}"/>
              </a:ext>
            </a:extLst>
          </p:cNvPr>
          <p:cNvSpPr/>
          <p:nvPr/>
        </p:nvSpPr>
        <p:spPr>
          <a:xfrm rot="188079">
            <a:off x="1758745" y="623663"/>
            <a:ext cx="73477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Набор цифр </a:t>
            </a:r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как </a:t>
            </a:r>
          </a:p>
          <a:p>
            <a:pPr algn="ctr"/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персональные данные</a:t>
            </a:r>
            <a:endParaRPr lang="ru-RU" sz="3200" i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Содержимое 4">
            <a:extLst>
              <a:ext uri="{FF2B5EF4-FFF2-40B4-BE49-F238E27FC236}">
                <a16:creationId xmlns="" xmlns:a16="http://schemas.microsoft.com/office/drawing/2014/main" id="{1953BEC1-C993-5543-94FB-1B3B2D171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8046" y="2971418"/>
            <a:ext cx="4765610" cy="3574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141" y="1874654"/>
            <a:ext cx="8646459" cy="112749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+mn-lt"/>
              </a:rPr>
              <a:t>                         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Персональные данные состоят из:</a:t>
            </a:r>
            <a:r>
              <a:rPr lang="ru-RU" sz="3100" b="1" i="1" dirty="0" smtClean="0">
                <a:latin typeface="+mn-lt"/>
              </a:rPr>
              <a:t/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ru-RU" sz="3100" b="1" i="1" dirty="0" smtClean="0">
                <a:latin typeface="+mn-lt"/>
              </a:rPr>
              <a:t>ФИО, возраст, домашний адрес и номер телефона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 </a:t>
            </a:r>
            <a:r>
              <a:rPr lang="ru-RU" sz="3100" b="1" i="1" dirty="0" smtClean="0">
                <a:latin typeface="+mn-lt"/>
              </a:rPr>
              <a:t>Группа крови, отпечатки пальцев, медицинские диагнозы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3. </a:t>
            </a:r>
            <a:r>
              <a:rPr lang="ru-RU" sz="3100" b="1" i="1" dirty="0" smtClean="0">
                <a:latin typeface="+mn-lt"/>
              </a:rPr>
              <a:t>Сведения об образовании, фотографии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4.</a:t>
            </a:r>
            <a:r>
              <a:rPr lang="ru-RU" sz="3100" b="1" i="1" dirty="0" smtClean="0">
                <a:latin typeface="+mn-lt"/>
              </a:rPr>
              <a:t>Все вышеперечисленное.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36422">
            <a:off x="50071" y="3987321"/>
            <a:ext cx="8155321" cy="16202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   </a:t>
            </a:r>
            <a:r>
              <a:rPr lang="ru-RU" sz="2400" b="1" i="1" dirty="0" smtClean="0">
                <a:solidFill>
                  <a:srgbClr val="FFFF00"/>
                </a:solidFill>
              </a:rPr>
              <a:t>Ответ 4. </a:t>
            </a:r>
            <a:r>
              <a:rPr lang="ru-RU" sz="2400" b="1" i="1" dirty="0" smtClean="0">
                <a:solidFill>
                  <a:schemeClr val="bg1"/>
                </a:solidFill>
              </a:rPr>
              <a:t>Набор данных, позволяющий определить или идентифицировать тебя среди множества других людей является </a:t>
            </a:r>
            <a:r>
              <a:rPr lang="ru-RU" sz="2400" b="1" i="1" dirty="0" smtClean="0">
                <a:solidFill>
                  <a:srgbClr val="FFFF00"/>
                </a:solidFill>
              </a:rPr>
              <a:t>персональными данными.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test-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12" y="3801215"/>
            <a:ext cx="2796988" cy="2734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59830" y="276222"/>
            <a:ext cx="1763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ТЕСТ: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353" y="765462"/>
            <a:ext cx="6791533" cy="201692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+mn-lt"/>
              </a:rPr>
              <a:t>Можешь ли ты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контролировать </a:t>
            </a:r>
            <a:r>
              <a:rPr lang="ru-RU" sz="3100" b="1" i="1" dirty="0" smtClean="0">
                <a:latin typeface="+mn-lt"/>
              </a:rPr>
              <a:t>размещение своих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фотографий</a:t>
            </a:r>
            <a:r>
              <a:rPr lang="ru-RU" sz="3100" b="1" i="1" dirty="0" smtClean="0">
                <a:latin typeface="+mn-lt"/>
              </a:rPr>
              <a:t> в сети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Интернет</a:t>
            </a:r>
            <a:r>
              <a:rPr lang="ru-RU" sz="3100" b="1" i="1" dirty="0" smtClean="0">
                <a:latin typeface="+mn-lt"/>
              </a:rPr>
              <a:t>, если выкладываешь их в социальные сети?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</a:t>
            </a:r>
            <a:r>
              <a:rPr lang="ru-RU" sz="3100" b="1" i="1" dirty="0" smtClean="0">
                <a:latin typeface="+mn-lt"/>
              </a:rPr>
              <a:t> Да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</a:t>
            </a:r>
            <a:r>
              <a:rPr lang="ru-RU" sz="3100" b="1" i="1" dirty="0" smtClean="0">
                <a:latin typeface="+mn-lt"/>
              </a:rPr>
              <a:t> Нет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28495">
            <a:off x="419338" y="3368098"/>
            <a:ext cx="7319792" cy="204082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   </a:t>
            </a:r>
            <a:r>
              <a:rPr lang="ru-RU" sz="2400" b="1" i="1" dirty="0" smtClean="0">
                <a:solidFill>
                  <a:srgbClr val="FFFF00"/>
                </a:solidFill>
              </a:rPr>
              <a:t>Ответ 2. </a:t>
            </a:r>
            <a:r>
              <a:rPr lang="ru-RU" sz="2400" b="1" i="1" dirty="0" smtClean="0">
                <a:solidFill>
                  <a:schemeClr val="bg1"/>
                </a:solidFill>
              </a:rPr>
              <a:t>При публикации фотографий в Сети, вы даете </a:t>
            </a:r>
            <a:r>
              <a:rPr lang="ru-RU" sz="2400" b="1" i="1" dirty="0" smtClean="0">
                <a:solidFill>
                  <a:srgbClr val="FFFF00"/>
                </a:solidFill>
              </a:rPr>
              <a:t>другим возможность </a:t>
            </a:r>
            <a:r>
              <a:rPr lang="ru-RU" sz="2400" b="1" i="1" dirty="0" smtClean="0">
                <a:solidFill>
                  <a:schemeClr val="bg1"/>
                </a:solidFill>
              </a:rPr>
              <a:t>на их загрузку, изменение или даже использование их в рекламе! </a:t>
            </a:r>
            <a:r>
              <a:rPr lang="ru-RU" sz="2400" b="1" i="1" dirty="0" smtClean="0">
                <a:solidFill>
                  <a:srgbClr val="FFFF00"/>
                </a:solidFill>
              </a:rPr>
              <a:t>Всегда проверяйте</a:t>
            </a:r>
            <a:r>
              <a:rPr lang="ru-RU" sz="2400" b="1" i="1" dirty="0" smtClean="0">
                <a:solidFill>
                  <a:schemeClr val="bg1"/>
                </a:solidFill>
              </a:rPr>
              <a:t>, что вы установили настройки приватности.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test-fa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097" y="3999885"/>
            <a:ext cx="2923903" cy="2858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066" y="974469"/>
            <a:ext cx="6275934" cy="1977737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Друг устраивает вечеринку </a:t>
            </a:r>
            <a:r>
              <a:rPr lang="ru-RU" sz="3100" b="1" i="1" dirty="0" smtClean="0">
                <a:latin typeface="+mn-lt"/>
              </a:rPr>
              <a:t>в выходные, и все ваши друзья приглашены. Правильно ли будет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разместить дату, время и место на сайте</a:t>
            </a:r>
            <a:r>
              <a:rPr lang="ru-RU" sz="3100" b="1" i="1" dirty="0" smtClean="0">
                <a:latin typeface="+mn-lt"/>
              </a:rPr>
              <a:t>, потому что тогда у каждого будут детали этой встречи.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ru-RU" sz="3100" b="1" i="1" dirty="0" smtClean="0">
                <a:latin typeface="+mn-lt"/>
              </a:rPr>
              <a:t>Да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</a:t>
            </a:r>
            <a:r>
              <a:rPr lang="ru-RU" sz="3100" b="1" i="1" dirty="0" smtClean="0">
                <a:latin typeface="+mn-lt"/>
              </a:rPr>
              <a:t>Нет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28246">
            <a:off x="186278" y="3936415"/>
            <a:ext cx="6404623" cy="1249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2400" b="1" i="1" dirty="0" smtClean="0">
                <a:solidFill>
                  <a:srgbClr val="FFFF00"/>
                </a:solidFill>
              </a:rPr>
              <a:t>Ответ 2. </a:t>
            </a:r>
            <a:r>
              <a:rPr lang="ru-RU" sz="2400" b="1" i="1" dirty="0" smtClean="0">
                <a:solidFill>
                  <a:schemeClr val="bg1"/>
                </a:solidFill>
              </a:rPr>
              <a:t>Ты </a:t>
            </a:r>
            <a:r>
              <a:rPr lang="ru-RU" sz="2400" b="1" i="1" dirty="0" smtClean="0">
                <a:solidFill>
                  <a:srgbClr val="FFFF00"/>
                </a:solidFill>
              </a:rPr>
              <a:t>никогда не можешь знать точно</a:t>
            </a:r>
            <a:r>
              <a:rPr lang="ru-RU" sz="2400" b="1" i="1" dirty="0" smtClean="0">
                <a:solidFill>
                  <a:schemeClr val="bg1"/>
                </a:solidFill>
              </a:rPr>
              <a:t>, кто имеет доступ к информации, которую публикуешь на сайте.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lab-vasy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679" y="3118592"/>
            <a:ext cx="2641555" cy="340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361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Что такое персональные данные?</vt:lpstr>
      <vt:lpstr>Презентация PowerPoint</vt:lpstr>
      <vt:lpstr>  Таких идентифицирующих данных огромное множество, к ним  относятся:  </vt:lpstr>
      <vt:lpstr>Презентация PowerPoint</vt:lpstr>
      <vt:lpstr>Презентация PowerPoint</vt:lpstr>
      <vt:lpstr>Презентация PowerPoint</vt:lpstr>
      <vt:lpstr>                          Персональные данные состоят из: 1. ФИО, возраст, домашний адрес и номер телефона 2. Группа крови, отпечатки пальцев, медицинские диагнозы 3. Сведения об образовании, фотографии 4.Все вышеперечисленное.  </vt:lpstr>
      <vt:lpstr>Можешь ли ты контролировать размещение своих фотографий в сети Интернет, если выкладываешь их в социальные сети? 1. Да 2. Нет </vt:lpstr>
      <vt:lpstr>Друг устраивает вечеринку в выходные, и все ваши друзья приглашены. Правильно ли будет разместить дату, время и место на сайте, потому что тогда у каждого будут детали этой встречи. 1. Да 2.Нет </vt:lpstr>
      <vt:lpstr>При заполнении онлайн-формы для ввода данных, которые будут опубликованы, какие данные не стоит указывать? 1. Никнэйм или псевдоним 2. ФИО 3. Адрес, где ты живешь </vt:lpstr>
      <vt:lpstr>Если у тебя есть сомнения, дать ли людям, с которыми общаешься в сети больше личной информации о себе, что ты сделаешь? 1. Расскажешь взрослому и попросишь совет 2. Отправишь личные данные и посмотришь, что будет 3. Не отправишь личные данные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Александра Николаевна Полторецкая</cp:lastModifiedBy>
  <cp:revision>94</cp:revision>
  <dcterms:created xsi:type="dcterms:W3CDTF">2014-11-21T11:00:06Z</dcterms:created>
  <dcterms:modified xsi:type="dcterms:W3CDTF">2020-05-28T00:38:44Z</dcterms:modified>
</cp:coreProperties>
</file>