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91" r:id="rId27"/>
    <p:sldId id="286" r:id="rId28"/>
    <p:sldId id="287" r:id="rId29"/>
    <p:sldId id="288" r:id="rId30"/>
    <p:sldId id="289" r:id="rId31"/>
    <p:sldId id="278" r:id="rId32"/>
    <p:sldId id="280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354D-E193-42CF-8FE3-A4622B49BD3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cephalitis.ru/foto/00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cephalitis.ru/foto/0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encephalitis.ru/foto/01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gabook.ru/MediaViewer.asp?AID=599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ind-photo.ru/themes/4de3d2f9b206764ec345b637058c71d8/819b87cd8aede0a8ea9227c4dfc9b3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armet.ru/wp-content/uploads/2008/05/ukusy-kleshei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tv.by/img/137/ctvby_allerg0713_12_0x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alles-gute.ru/images/zecken/zecken_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edic.oke.ru/people/nature/1_-010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news.a42.ru/uploads/images/parsed/news/2008/07/79687/preview_796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s.baikal.tv/news/nimg/2001_09_21/big/R-Klesh0198!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tick.zerk.ru/images/ukus_klesh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encephalitis.ru/foto/009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gorod.tomsk.ru/uploads/7613/1245079360/3540f2a947a76017579c17c58173b06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2.guns.ru/forums/icons/forum_pictures/001254/125462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11665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УКУСЫ КЛЕЩЕЙ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264320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15352" cy="22574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Прежде </a:t>
            </a:r>
            <a:r>
              <a:rPr lang="ru-RU" b="1" dirty="0">
                <a:solidFill>
                  <a:srgbClr val="0000FF"/>
                </a:solidFill>
              </a:rPr>
              <a:t>чем отправится в районы, где распространены клещи, необходимо сделать </a:t>
            </a:r>
            <a:r>
              <a:rPr lang="ru-RU" b="1" dirty="0" err="1" smtClean="0">
                <a:solidFill>
                  <a:srgbClr val="0000FF"/>
                </a:solidFill>
              </a:rPr>
              <a:t>противоэнцефалитную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вакцинацию.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4054083" cy="324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Во </a:t>
            </a:r>
            <a:r>
              <a:rPr lang="ru-RU" b="1" dirty="0">
                <a:solidFill>
                  <a:srgbClr val="0000FF"/>
                </a:solidFill>
              </a:rPr>
              <a:t>время пребывания в местах распространения клещей большое значение имеет одежда. Она должна плотно облегать тело, брюки заправлены в обувь, рубашка — в брюки. Голова и шея должны быть закрыты.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218" name="Picture 2" descr="C:\Documents and Settings\Михаэль-вурдалак\Рабочий стол\мамина\клещи\ии  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2550002" cy="329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714884"/>
            <a:ext cx="7643866" cy="178114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воротник, манжеты, пояс одежды и верхнюю часть носков нужно нанести репелленты, чтобы избежать проникновения клещей под одежду.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46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районах с повышенной клещевой опасностью следует производить само- и </a:t>
            </a:r>
            <a:r>
              <a:rPr lang="ru-RU" dirty="0" err="1">
                <a:solidFill>
                  <a:srgbClr val="0000FF"/>
                </a:solidFill>
              </a:rPr>
              <a:t>взаимоосмотры</a:t>
            </a:r>
            <a:r>
              <a:rPr lang="ru-RU" dirty="0">
                <a:solidFill>
                  <a:srgbClr val="0000FF"/>
                </a:solidFill>
              </a:rPr>
              <a:t> через каждые 1,5-2 часа, со средней клещевой опасностью — утром, днем и вечером.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 descr="Животный мир :: Клещи фото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:\Documents and Settings\Михаэль-вурдалак\Рабочий стол\мамина\клещи\иь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2706191" cy="230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Сытая 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264320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Сытые самки клещ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2428892" cy="205740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СЫТЫЕ КЛЕЩИ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04" cy="4143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Присосавшегося </a:t>
            </a:r>
            <a:r>
              <a:rPr lang="ru-RU" dirty="0">
                <a:solidFill>
                  <a:srgbClr val="0000FF"/>
                </a:solidFill>
              </a:rPr>
              <a:t>клеща надо обязательно удалить, при этом ни в коем случае нельзя допустить, чтобы головка клеща оторвалась и осталась в теле человека. Существует два способа удаления присосавшихся насекомых: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а</a:t>
            </a:r>
            <a:r>
              <a:rPr lang="ru-RU" dirty="0">
                <a:solidFill>
                  <a:srgbClr val="0000FF"/>
                </a:solidFill>
              </a:rPr>
              <a:t>) захватив клеща пинцетом или пальцами, обернутыми в марлю, его извлекают медленными, плавными движениями;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mxBigArticlePreview" descr="http://www.megabook.ru/MObjects/DATA4P/otherfiles/rykunova2838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429132"/>
            <a:ext cx="3810000" cy="15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б) при другом способе клеща обвязывают ниткой у места присасывания (между основанием головки и кожей человека) и, растягивая концы нити в стороны, вытягивают из тела.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Что делать, если укусил клещ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0"/>
            <a:ext cx="3429024" cy="31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Руки </a:t>
            </a:r>
            <a:r>
              <a:rPr lang="ru-RU" b="1" dirty="0">
                <a:solidFill>
                  <a:srgbClr val="0000FF"/>
                </a:solidFill>
              </a:rPr>
              <a:t>и место укуса обязательно нужно продезинфицировать. Применять вещества, убивающие клещей, нецелесообразно, так как тогда затрудняется извлечение их из кожи.</a:t>
            </a:r>
          </a:p>
          <a:p>
            <a:endParaRPr lang="ru-RU" dirty="0"/>
          </a:p>
        </p:txBody>
      </p:sp>
      <p:pic>
        <p:nvPicPr>
          <p:cNvPr id="12292" name="Picture 4" descr="Фото энцефалитных клещей @ 11-06-2007 15:30: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429000"/>
            <a:ext cx="2452696" cy="2452696"/>
          </a:xfrm>
          <a:prstGeom prst="rect">
            <a:avLst/>
          </a:prstGeom>
          <a:noFill/>
        </p:spPr>
      </p:pic>
      <p:pic>
        <p:nvPicPr>
          <p:cNvPr id="12294" name="Picture 6" descr="udal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94" y="3571876"/>
            <a:ext cx="3640814" cy="272415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Если </a:t>
            </a:r>
            <a:r>
              <a:rPr lang="ru-RU" b="1" dirty="0">
                <a:solidFill>
                  <a:srgbClr val="0000FF"/>
                </a:solidFill>
              </a:rPr>
              <a:t>клещ впился глубоко и удалить его не удается, надо смазать тело клеща вазелином, растительным или машинным маслом, лаком для ногтей. Через 10-15 минут повторять попытки удалить клеща.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86454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ПРИСОСАВШИЙСЯ КЛЕЩ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001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Место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укуса смазать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йодом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зеленкой.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6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471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клещ </a:t>
            </a:r>
            <a:r>
              <a:rPr lang="ru-RU" b="1" dirty="0" smtClean="0">
                <a:solidFill>
                  <a:srgbClr val="0000FF"/>
                </a:solidFill>
              </a:rPr>
              <a:t>— это маленький паразит, переносящий вирусы клещевого энцефалита — опасного заболевания центральной нервной системы, нередко оканчивающегося смертельным исходом.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048000" cy="247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3429024" cy="2771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185858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местом укуса и общим самочувствием.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Михаэль-вурдалак\Рабочий стол\мамина\клещи\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3571148" cy="26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Обращаться </a:t>
            </a:r>
            <a:r>
              <a:rPr lang="ru-RU" b="1" dirty="0">
                <a:solidFill>
                  <a:srgbClr val="0000FF"/>
                </a:solidFill>
              </a:rPr>
              <a:t>в больницу обязательно, если: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а</a:t>
            </a:r>
            <a:r>
              <a:rPr lang="ru-RU" b="1" dirty="0">
                <a:solidFill>
                  <a:srgbClr val="0000FF"/>
                </a:solidFill>
              </a:rPr>
              <a:t>) произошел отрыв головки клеща при попытке его удаления, и она осталась в ранке;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б</a:t>
            </a:r>
            <a:r>
              <a:rPr lang="ru-RU" b="1" dirty="0">
                <a:solidFill>
                  <a:srgbClr val="0000FF"/>
                </a:solidFill>
              </a:rPr>
              <a:t>) место укуса сильно распухло и покраснело;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в</a:t>
            </a:r>
            <a:r>
              <a:rPr lang="ru-RU" b="1" dirty="0">
                <a:solidFill>
                  <a:srgbClr val="0000FF"/>
                </a:solidFill>
              </a:rPr>
              <a:t>) появились симптомы общего заболевания (повышение температуры, лихорадка, головные боли, светобоязнь, затрудненность движений глаз и шеи) через 5-25 дней после укуса.</a:t>
            </a:r>
          </a:p>
          <a:p>
            <a:endParaRPr lang="ru-RU" dirty="0"/>
          </a:p>
        </p:txBody>
      </p:sp>
      <p:pic>
        <p:nvPicPr>
          <p:cNvPr id="14338" name="Picture 2" descr="http://im3-tub.yandex.ru/i?id=5839854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929198"/>
            <a:ext cx="2633672" cy="161165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Симптомы клещевого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энцефалита 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Клещи в пробирках. Фото АистТ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214842" cy="31611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5857916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После </a:t>
            </a:r>
            <a:r>
              <a:rPr lang="ru-RU" b="1" dirty="0">
                <a:solidFill>
                  <a:srgbClr val="0000FF"/>
                </a:solidFill>
              </a:rPr>
              <a:t>укуса зараженного клеща заболевание наступает в разные сроки от 1-2 дней до 1-3 месяцев. Это так называемый скрытый период, в течение которого возможны слабость, потеря аппетита, сонливость, повышение температуры до 37,2-37,4 °С. После этого наступает резкое начало заболевания в виде лихорадочного состояния, сильных болей в мышцах, иногда с судорогами.</a:t>
            </a:r>
          </a:p>
        </p:txBody>
      </p:sp>
      <p:pic>
        <p:nvPicPr>
          <p:cNvPr id="12290" name="Picture 2" descr="http://images.google.com/images?q=tbn:0AGB6uLVDRe_KM:ctv.by/img/137/ctvby_allerg0713_12_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43236"/>
            <a:ext cx="2667010" cy="2133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2-3-й день после начала заболевания наступают расстройства центральной нервной системы, параличи мышц, возможны паралич дыхания и смерть. Для окружающих больной клещевым энцефалитом как источник заражения не опасен.</a:t>
            </a:r>
          </a:p>
          <a:p>
            <a:endParaRPr lang="ru-RU" dirty="0"/>
          </a:p>
        </p:txBody>
      </p:sp>
      <p:pic>
        <p:nvPicPr>
          <p:cNvPr id="11266" name="Picture 2" descr="http://im5-tub.yandex.ru/i?id=34088384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463760" cy="25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r="35000"/>
          <a:stretch>
            <a:fillRect/>
          </a:stretch>
        </p:blipFill>
        <p:spPr bwMode="auto">
          <a:xfrm>
            <a:off x="5143504" y="4429132"/>
            <a:ext cx="3714776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6860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 </a:t>
            </a:r>
            <a:r>
              <a:rPr lang="ru-RU" b="1" dirty="0">
                <a:solidFill>
                  <a:srgbClr val="0000FF"/>
                </a:solidFill>
              </a:rPr>
              <a:t>остром периоде </a:t>
            </a:r>
            <a:r>
              <a:rPr lang="ru-RU" b="1" dirty="0" smtClean="0">
                <a:solidFill>
                  <a:srgbClr val="0000FF"/>
                </a:solidFill>
              </a:rPr>
              <a:t>отмечаются </a:t>
            </a:r>
            <a:r>
              <a:rPr lang="ru-RU" b="1" dirty="0">
                <a:solidFill>
                  <a:srgbClr val="0000FF"/>
                </a:solidFill>
              </a:rPr>
              <a:t>гиперемия кожи лица, шеи и груди, слизистой оболочки ротоглотки, </a:t>
            </a:r>
            <a:r>
              <a:rPr lang="ru-RU" b="1" dirty="0" smtClean="0">
                <a:solidFill>
                  <a:srgbClr val="0000FF"/>
                </a:solidFill>
              </a:rPr>
              <a:t>конъюнктив</a:t>
            </a:r>
            <a:r>
              <a:rPr lang="ru-RU" b="1" dirty="0">
                <a:solidFill>
                  <a:srgbClr val="0000FF"/>
                </a:solidFill>
              </a:rPr>
              <a:t>. Беспокоят боли во всем теле и конечностях.</a:t>
            </a:r>
          </a:p>
        </p:txBody>
      </p:sp>
      <p:pic>
        <p:nvPicPr>
          <p:cNvPr id="10242" name="Picture 2" descr="http://media4.picsearch.com/is?tWkNnPEjPqJMyEVY1kXKnP_jrPgV7LVaEvN3epIwi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2143140" cy="2799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3824293" cy="311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115196" cy="24003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момента начала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возникать помрачнение сознания,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оглушенность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усиление которых может достигать степени комы.</a:t>
            </a:r>
          </a:p>
        </p:txBody>
      </p:sp>
      <p:pic>
        <p:nvPicPr>
          <p:cNvPr id="4" name="Picture 2" descr="http://im0-tub.yandex.ru/i?id=63990432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2567000" cy="253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03914"/>
            <a:ext cx="3643338" cy="30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3145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наличии перечисленных ниже симптомов обратитесь за консультацией к врачу: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m4-tub.yandex.ru/i?id=24101629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08584"/>
            <a:ext cx="2928958" cy="236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643602" cy="607223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Сыпь;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Повышение </a:t>
            </a:r>
            <a:r>
              <a:rPr lang="ru-RU" b="1" dirty="0" smtClean="0">
                <a:solidFill>
                  <a:srgbClr val="0000FF"/>
                </a:solidFill>
              </a:rPr>
              <a:t>температуры;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Ригидность мышц </a:t>
            </a:r>
            <a:r>
              <a:rPr lang="ru-RU" b="1" dirty="0" smtClean="0">
                <a:solidFill>
                  <a:srgbClr val="0000FF"/>
                </a:solidFill>
              </a:rPr>
              <a:t>шеи;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Мышечные </a:t>
            </a:r>
            <a:r>
              <a:rPr lang="ru-RU" b="1" dirty="0" smtClean="0">
                <a:solidFill>
                  <a:srgbClr val="0000FF"/>
                </a:solidFill>
              </a:rPr>
              <a:t>боли;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Боль и воспаление </a:t>
            </a:r>
            <a:r>
              <a:rPr lang="ru-RU" b="1" dirty="0" smtClean="0">
                <a:solidFill>
                  <a:srgbClr val="0000FF"/>
                </a:solidFill>
              </a:rPr>
              <a:t>суставов;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Увеличение </a:t>
            </a:r>
            <a:r>
              <a:rPr lang="ru-RU" b="1" dirty="0" err="1" smtClean="0">
                <a:solidFill>
                  <a:srgbClr val="0000FF"/>
                </a:solidFill>
              </a:rPr>
              <a:t>лимфоузлов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Гриппоподобные </a:t>
            </a:r>
            <a:r>
              <a:rPr lang="ru-RU" b="1" dirty="0" smtClean="0">
                <a:solidFill>
                  <a:srgbClr val="0000FF"/>
                </a:solidFill>
              </a:rPr>
              <a:t>симптомы.</a:t>
            </a:r>
            <a:endParaRPr lang="ru-RU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Собираясь на прием к врачу, по возможности захватите клеща с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762250" cy="31623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800" t="32515" r="22317" b="15398"/>
          <a:stretch>
            <a:fillRect/>
          </a:stretch>
        </p:blipFill>
        <p:spPr bwMode="auto">
          <a:xfrm>
            <a:off x="6000760" y="4286256"/>
            <a:ext cx="2788247" cy="20002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Вызовите скорую помощь при появлении следующих симптомов: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32587"/>
            <a:ext cx="5357850" cy="268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распространения иксодовых клещей встречаются в России, на Украине, в Белоруссии, Прибалтике, во многих областях Казахстана.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Родина клещей – Сибирь.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25388"/>
            <a:ext cx="4500594" cy="337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2893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Сильная головная </a:t>
            </a:r>
            <a:r>
              <a:rPr lang="ru-RU" dirty="0" smtClean="0">
                <a:solidFill>
                  <a:srgbClr val="0000FF"/>
                </a:solidFill>
              </a:rPr>
              <a:t>боль;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Затруднение </a:t>
            </a:r>
            <a:r>
              <a:rPr lang="ru-RU" dirty="0" smtClean="0">
                <a:solidFill>
                  <a:srgbClr val="0000FF"/>
                </a:solidFill>
              </a:rPr>
              <a:t>дыхания;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Паралич;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Боль в груди или учащенное </a:t>
            </a:r>
            <a:r>
              <a:rPr lang="ru-RU" dirty="0" smtClean="0">
                <a:solidFill>
                  <a:srgbClr val="0000FF"/>
                </a:solidFill>
              </a:rPr>
              <a:t>сердцебиение.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im4-tub.yandex.ru/i?id=10894614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0142"/>
            <a:ext cx="2714644" cy="214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m0-tub.yandex.ru/i?id=1567114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57628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Неотложная помощь при заболевании энцефалитом.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Самец Ixodes Ricinu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23431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429684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Немедленная </a:t>
            </a:r>
            <a:r>
              <a:rPr lang="ru-RU" b="1" dirty="0">
                <a:solidFill>
                  <a:srgbClr val="0000FF"/>
                </a:solidFill>
              </a:rPr>
              <a:t>эвакуация пострадавшего в больницу. Транспортировка обычно ухудшает его состояние. Поэтому на большие расстояния она должна проводиться авиатранспортом. При транспортировке на небольшие расстояния больного следует прикрывать от солнечных лучей, в дороге часто давать питье.</a:t>
            </a:r>
          </a:p>
        </p:txBody>
      </p:sp>
      <p:pic>
        <p:nvPicPr>
          <p:cNvPr id="2052" name="Picture 4" descr="http://im4-tub.yandex.ru/i?id=1465604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2272816" cy="162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im3-tub.yandex.ru/i?id=102094389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571876"/>
            <a:ext cx="2619384" cy="2170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ихаэль-вурдалак\Рабочий стол\1209949961_encephalitis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20000" cy="417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Заболевания </a:t>
            </a:r>
            <a:r>
              <a:rPr lang="ru-RU" b="1" dirty="0">
                <a:solidFill>
                  <a:srgbClr val="0000FF"/>
                </a:solidFill>
              </a:rPr>
              <a:t>возникают весной, потому что клещ как переносчик вируса наиболее опасен в мае-июне, в июле и августе эта опасность намного снижается, а в сентябре практически сходит на нет.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9" y="3045069"/>
            <a:ext cx="4436831" cy="3474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8085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571503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80 % случаев вирус проникает в организм человека при прямом присасывании зараженного клеща к коже. Возможно также заражение через желудочно-кишечный тракт, в том числе при загрязнении рук во время снятия клеща, на поверхности которого может находиться вирус, а также от употребления сырого козьего молока.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797" y="1714488"/>
            <a:ext cx="4101607" cy="278709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Клещи </a:t>
            </a:r>
            <a:r>
              <a:rPr lang="ru-RU" dirty="0">
                <a:solidFill>
                  <a:srgbClr val="0000FF"/>
                </a:solidFill>
              </a:rPr>
              <a:t>располагаются, как правило, у троп, по которым проходят животные. Они подстерегают свою жертву, сидя на ветвях кустарника, высоких сухих травах и деревьях на высоте от 25 см до 1 м. Попав на тело человека, клещ присасывается к коже в волосистой части головы, в ушных раковинах, на шее, ключицах, в подмышечных впадинах, на груди, руках, спине, пояснице, в паху. </a:t>
            </a:r>
          </a:p>
        </p:txBody>
      </p:sp>
      <p:pic>
        <p:nvPicPr>
          <p:cNvPr id="6146" name="Picture 2" descr="C:\Documents and Settings\Михаэль-вурдалак\Рабочий стол\мамина\клещи\и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99079" cy="17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edia1.picsearch.com/is?kXbpr2Oz_FdlEEHzLmPoPPfcTlecnGBVB2e7-MgPx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071702" cy="200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Укус </a:t>
            </a:r>
            <a:r>
              <a:rPr lang="ru-RU" dirty="0">
                <a:solidFill>
                  <a:srgbClr val="0000FF"/>
                </a:solidFill>
              </a:rPr>
              <a:t>его безболезненный благодаря присутствию в слюне обезболивающего вещества. Далеко не каждый клещ является вирусоносителем и не всегда его укус опасен.</a:t>
            </a:r>
          </a:p>
          <a:p>
            <a:endParaRPr lang="ru-RU" dirty="0"/>
          </a:p>
        </p:txBody>
      </p:sp>
      <p:pic>
        <p:nvPicPr>
          <p:cNvPr id="7170" name="Picture 2" descr="C:\Documents and Settings\Михаэль-вурдалак\Рабочий стол\мамина\клещи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071966" cy="310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предосторожности: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ixod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843216" cy="23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Documents and Settings\Михаэль-вурдалак\Рабочий стол\мамина\клещи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7756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21843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842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УКУСЫ КЛЕЩЕЙ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Меры предосторожности: </vt:lpstr>
      <vt:lpstr>Слайд 10</vt:lpstr>
      <vt:lpstr>Слайд 11</vt:lpstr>
      <vt:lpstr>Слайд 12</vt:lpstr>
      <vt:lpstr>Слайд 13</vt:lpstr>
      <vt:lpstr>Оказание помощи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Симптомы клещевого энцефалита </vt:lpstr>
      <vt:lpstr>Слайд 23</vt:lpstr>
      <vt:lpstr>Слайд 24</vt:lpstr>
      <vt:lpstr>Слайд 25</vt:lpstr>
      <vt:lpstr>Слайд 26</vt:lpstr>
      <vt:lpstr>При наличии перечисленных ниже симптомов обратитесь за консультацией к врачу:  </vt:lpstr>
      <vt:lpstr>Слайд 28</vt:lpstr>
      <vt:lpstr>Вызовите скорую помощь при появлении следующих симптомов:  </vt:lpstr>
      <vt:lpstr>Слайд 30</vt:lpstr>
      <vt:lpstr>Неотложная помощь при заболевании энцефалитом.  </vt:lpstr>
      <vt:lpstr>Слайд 32</vt:lpstr>
      <vt:lpstr>СПАСИБО!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КЛЕЩЕЙ</dc:title>
  <dc:creator>Вурдалак</dc:creator>
  <cp:lastModifiedBy>школа</cp:lastModifiedBy>
  <cp:revision>23</cp:revision>
  <dcterms:created xsi:type="dcterms:W3CDTF">2009-07-23T06:02:09Z</dcterms:created>
  <dcterms:modified xsi:type="dcterms:W3CDTF">2022-05-31T01:02:15Z</dcterms:modified>
</cp:coreProperties>
</file>