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7" r:id="rId3"/>
    <p:sldId id="288" r:id="rId4"/>
    <p:sldId id="294" r:id="rId5"/>
    <p:sldId id="289" r:id="rId6"/>
    <p:sldId id="303" r:id="rId7"/>
    <p:sldId id="305" r:id="rId8"/>
    <p:sldId id="292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6" r:id="rId19"/>
    <p:sldId id="307" r:id="rId20"/>
    <p:sldId id="276" r:id="rId21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041"/>
    <a:srgbClr val="FBEBEF"/>
    <a:srgbClr val="F0B2C2"/>
    <a:srgbClr val="E6829C"/>
    <a:srgbClr val="FFFF29"/>
    <a:srgbClr val="175296"/>
    <a:srgbClr val="C7452A"/>
    <a:srgbClr val="007041"/>
    <a:srgbClr val="743A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884" autoAdjust="0"/>
  </p:normalViewPr>
  <p:slideViewPr>
    <p:cSldViewPr snapToGrid="0">
      <p:cViewPr varScale="1">
        <p:scale>
          <a:sx n="106" d="100"/>
          <a:sy n="106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201" cy="512304"/>
          </a:xfrm>
          <a:prstGeom prst="rect">
            <a:avLst/>
          </a:prstGeom>
        </p:spPr>
        <p:txBody>
          <a:bodyPr vert="horz" lIns="94792" tIns="47395" rIns="94792" bIns="473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204" y="1"/>
            <a:ext cx="3079201" cy="512304"/>
          </a:xfrm>
          <a:prstGeom prst="rect">
            <a:avLst/>
          </a:prstGeom>
        </p:spPr>
        <p:txBody>
          <a:bodyPr vert="horz" lIns="94792" tIns="47395" rIns="94792" bIns="47395" rtlCol="0"/>
          <a:lstStyle>
            <a:lvl1pPr algn="r">
              <a:defRPr sz="1200"/>
            </a:lvl1pPr>
          </a:lstStyle>
          <a:p>
            <a:fld id="{DF6BD146-3ED9-4DCE-ADFD-E81D304D74F0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8863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2" tIns="47395" rIns="94792" bIns="473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76" y="4924989"/>
            <a:ext cx="5683914" cy="4029684"/>
          </a:xfrm>
          <a:prstGeom prst="rect">
            <a:avLst/>
          </a:prstGeom>
        </p:spPr>
        <p:txBody>
          <a:bodyPr vert="horz" lIns="94792" tIns="47395" rIns="94792" bIns="4739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2310"/>
            <a:ext cx="3079201" cy="512304"/>
          </a:xfrm>
          <a:prstGeom prst="rect">
            <a:avLst/>
          </a:prstGeom>
        </p:spPr>
        <p:txBody>
          <a:bodyPr vert="horz" lIns="94792" tIns="47395" rIns="94792" bIns="473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204" y="9722310"/>
            <a:ext cx="3079201" cy="512304"/>
          </a:xfrm>
          <a:prstGeom prst="rect">
            <a:avLst/>
          </a:prstGeom>
        </p:spPr>
        <p:txBody>
          <a:bodyPr vert="horz" lIns="94792" tIns="47395" rIns="94792" bIns="47395" rtlCol="0" anchor="b"/>
          <a:lstStyle>
            <a:lvl1pPr algn="r">
              <a:defRPr sz="1200"/>
            </a:lvl1pPr>
          </a:lstStyle>
          <a:p>
            <a:fld id="{FFC9DA91-3EF7-49FF-BB36-86DD749C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0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9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2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3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1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36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72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8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7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0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1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9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0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7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4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DA91-3EF7-49FF-BB36-86DD749C43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1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95269-2F5F-4BF5-9884-6C100B00F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F124ED-1284-4553-8AFB-949932972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DB0B4-BD22-4695-B429-A1AB455B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43F3A-DC61-461A-8EE1-E4CCDFC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E292D-27CF-4C23-BA0D-841CA6B6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6F55D-4C59-475F-9718-BDFFD83E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6F2C94-F68E-4840-8964-44F212CBE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F573B-558B-48A1-A040-ADC1C81F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A9BB9-EB38-4E84-9D1C-99B17D1D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3FF25-1DB2-44D2-8D43-A4330878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3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9B8306-59C3-4B7E-B7B2-0D2B7DF2C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8DF937-8C69-4F90-94AA-4FC5D7B9E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88E78-0A5A-4439-9074-2AF49864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8D6E8-C986-49EC-BE8C-75CB493C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72E12-AC75-492D-A7CD-0FED34C8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3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3861E-7540-4C0A-A5FE-7D2A15B1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11963-4FE7-44DC-867F-35B52D76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8716C-55A2-4DB7-A650-616F4246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D0E0-1993-465D-A218-B6071151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0DD94-995E-4595-8F4B-6993444B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2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BBF43-25AF-4AEF-B0CA-E4C1E083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454B3-A9CF-4788-972F-7040BEC7B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DC0CB-E4F3-4FED-A26F-69F3C690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D24E4-E35F-44DF-9444-9467DC6A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57B7E-846D-4A35-95AD-E8734B6A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C0497-FD7E-4238-9A2B-B08C91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AAD7E-C428-4167-AE61-00AEE40E1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8C6A25-42C4-4370-BF5D-B2A56E92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363F5-3893-4B3E-A2FD-131EFE2C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D9C2E3-279A-43C1-A5E7-5B9649DC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7F2ED-F68A-4A87-905D-023BDC00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2CF85-31B3-40DD-B8B6-F07F8FAB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E2E78-3BF3-4263-8F9F-D2F588E5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521F05-743D-47E6-AAD3-C6D71AD3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58C58-DE47-4E17-B083-D23A1F2B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603027-2B2D-44AE-ACC8-8A5D98F59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3FE7F1-BF86-413A-BB28-B13189F9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8CAA32-F106-4A77-97CA-EB2B1F6E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C394F9-1DE3-4095-B5AC-DAC2E48F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5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F821F-9358-4753-AFEE-EB3EEA23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B03408-0F0F-4F21-91EE-13520AE1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5F1CAC-61AA-46A0-8A83-A61AEAC4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8AF58-C983-45B5-871A-3B4A5B8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5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4FD82F-183E-48EC-80CA-60801717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8D560D-2B76-40E0-9281-40B0BCEC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F0D8D6-25E5-401B-B921-D69C638B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2969B-2643-4190-9963-9F9ABD13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F53FF-9FD9-4BC3-9096-D8E080FB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51B34-7DFE-4C1C-98D7-F5473A88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090E0-D8CD-4BE6-8882-D036EE9F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DFAFA2-FCB8-457C-9912-04FB72DC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130857-90D1-4C76-8B1F-D2A01F39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6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A1044-6BC5-4672-A0E1-4698BB71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5D4A41-6A34-4879-B53D-8C429D25E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B03480-697D-4351-8683-A862764CA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B0BA-C11A-4B37-A54C-7E65A34F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4985A-D0EC-4C3E-8EDE-5E287DC8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62BF5-6046-43F5-8488-A57D4A57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6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837F-86A9-454D-B8A1-D681180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74A4A-7A45-4BB5-9BE8-32E977EAE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3F18E-AC4F-4501-B736-E328F3F99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11ED-8D18-412F-A61B-65F22124B72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DFC3B-4C01-4948-8306-E10BC3A7A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A3DB1-1DAA-420E-B433-1F9B9E92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31EAC-8BB3-4B33-AEB9-F28C92BED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49" y="2388684"/>
            <a:ext cx="9144000" cy="1238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Russo One" panose="02000503050000020004" pitchFamily="2" charset="0"/>
              </a:rPr>
              <a:t>ПРИЕМ НА ЦЕЛЕВОЕ ОБУЧЕНИЕ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Russo One" panose="02000503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61BCD-791E-404D-BF0E-956E6975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69" y="4048037"/>
            <a:ext cx="9814761" cy="210034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Manrope Medium" pitchFamily="2" charset="0"/>
              </a:rPr>
              <a:t>Нововведения и алгоритм поступления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Manrope Medium" pitchFamily="2" charset="0"/>
              </a:rPr>
              <a:t>Актуальные проблемы</a:t>
            </a:r>
            <a:endParaRPr lang="ru-RU" sz="3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E561BCD-791E-404D-BF0E-956E6975683C}"/>
              </a:ext>
            </a:extLst>
          </p:cNvPr>
          <p:cNvSpPr txBox="1">
            <a:spLocks/>
          </p:cNvSpPr>
          <p:nvPr/>
        </p:nvSpPr>
        <p:spPr>
          <a:xfrm>
            <a:off x="7581900" y="5836466"/>
            <a:ext cx="4610099" cy="1021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Романов Константин Юрьевич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ачальник отдела организации и сопровождения приема ТОГУ</a:t>
            </a:r>
          </a:p>
        </p:txBody>
      </p:sp>
    </p:spTree>
    <p:extLst>
      <p:ext uri="{BB962C8B-B14F-4D97-AF65-F5344CB8AC3E}">
        <p14:creationId xmlns:p14="http://schemas.microsoft.com/office/powerpoint/2010/main" val="3929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Проблема №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«После кнопки «Создать предложение» необходимо вновь искать направление и Вуз»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574800" y="6377230"/>
            <a:ext cx="10617200" cy="48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*** Формулировка проблем составлена, исходя из озвученных проблем, возникающих у потенциальных заказчиков.</a:t>
            </a:r>
            <a:b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Не является трактовкой </a:t>
            </a: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ВУЗа </a:t>
            </a: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и не отражает </a:t>
            </a: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мнение ВУЗа.</a:t>
            </a: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119" y="1509243"/>
            <a:ext cx="7548562" cy="48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В выборе конкурсной группы фильтр по названию учебного заведения работает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Возникает проблема № 3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«Фильтр «Профиль образовательной программы» не работает»</a:t>
            </a: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574800" y="6377230"/>
            <a:ext cx="10617200" cy="48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*** Формулировка проблем составлена, исходя из озвученных проблем, возникающих у потенциальных заказчиков.</a:t>
            </a:r>
            <a:b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Не является трактовкой Вуза и не отражает действительности.</a:t>
            </a: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836"/>
          <a:stretch/>
        </p:blipFill>
        <p:spPr>
          <a:xfrm>
            <a:off x="1658937" y="1359815"/>
            <a:ext cx="10448925" cy="27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Проблема №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«Фильтр «Профиль образовательной программы» не работает»</a:t>
            </a: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574800" y="6377230"/>
            <a:ext cx="10617200" cy="48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*** Формулировка проблем составлена, исходя из озвученных проблем, возникающих у потенциальных заказчиков.</a:t>
            </a:r>
            <a:b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Не является трактовкой Вуза и не отражает действительности.</a:t>
            </a: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2909"/>
          <a:stretch/>
        </p:blipFill>
        <p:spPr>
          <a:xfrm>
            <a:off x="3044825" y="1514005"/>
            <a:ext cx="7677150" cy="44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Проблема №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«Фильтр «Профиль образовательной программы» не работает»</a:t>
            </a: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574800" y="6377230"/>
            <a:ext cx="10617200" cy="48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*** Формулировка проблем составлена, исходя из озвученных проблем, возникающих у потенциальных заказчиков.</a:t>
            </a:r>
            <a:b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Не является трактовкой Вуза и не отражает действительности.</a:t>
            </a: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8487" y="1781175"/>
            <a:ext cx="10029825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34200" y="3242274"/>
            <a:ext cx="4743450" cy="567726"/>
          </a:xfrm>
          <a:prstGeom prst="rect">
            <a:avLst/>
          </a:prstGeom>
          <a:noFill/>
          <a:ln w="19050"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Частичное решение проблемы (путь, который доступен):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Выбрать профиль (любой из списка)</a:t>
            </a:r>
            <a:endParaRPr lang="ru-RU" sz="1800" dirty="0">
              <a:latin typeface="Manrope Medium" pitchFamily="2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574800" y="6377230"/>
            <a:ext cx="10617200" cy="48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*** Формулировка проблем составлена, исходя из озвученных проблем, возникающих у потенциальных заказчиков.</a:t>
            </a:r>
            <a:b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Не является трактовкой Вуза и не отражает действительности.</a:t>
            </a: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2928" y="1905263"/>
            <a:ext cx="8752280" cy="38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Частичное решение проблемы (путь, который доступен):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u="sng" dirty="0" smtClean="0">
                <a:latin typeface="Manrope Medium" pitchFamily="2" charset="0"/>
              </a:rPr>
              <a:t>После выбора профиля воспользоваться одним из двух вариантов: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E2041"/>
                </a:solidFill>
                <a:latin typeface="Manrope Medium" pitchFamily="2" charset="0"/>
              </a:rPr>
              <a:t>Вариант 1 </a:t>
            </a:r>
            <a:r>
              <a:rPr lang="ru-RU" sz="1800" dirty="0" smtClean="0">
                <a:latin typeface="Manrope Medium" pitchFamily="2" charset="0"/>
              </a:rPr>
              <a:t>– Сориентироваться на предлагаемое количество договоров</a:t>
            </a:r>
            <a:endParaRPr lang="ru-RU" sz="1800" dirty="0">
              <a:latin typeface="Manrope Medium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941" y="2208506"/>
            <a:ext cx="6309610" cy="44817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4941" y="6496051"/>
            <a:ext cx="1928109" cy="216066"/>
          </a:xfrm>
          <a:prstGeom prst="rect">
            <a:avLst/>
          </a:prstGeom>
          <a:noFill/>
          <a:ln w="19050"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Частичное решение проблемы (путь, который доступен):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E2041"/>
                </a:solidFill>
                <a:latin typeface="Manrope Medium" pitchFamily="2" charset="0"/>
              </a:rPr>
              <a:t>Вариант 1 </a:t>
            </a:r>
            <a:r>
              <a:rPr lang="ru-RU" sz="1800" dirty="0" smtClean="0">
                <a:latin typeface="Manrope Medium" pitchFamily="2" charset="0"/>
              </a:rPr>
              <a:t>– Перейти на следующий шаг (наиболее информативный вариант)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  <a:p>
            <a:pPr marL="7000875" indent="0">
              <a:spcBef>
                <a:spcPts val="0"/>
              </a:spcBef>
              <a:buNone/>
            </a:pPr>
            <a:r>
              <a:rPr lang="ru-RU" sz="1400" dirty="0" smtClean="0">
                <a:latin typeface="Manrope Medium" pitchFamily="2" charset="0"/>
              </a:rPr>
              <a:t>Вы увидите, какую образовательную программу Вы выбрали</a:t>
            </a:r>
          </a:p>
          <a:p>
            <a:pPr marL="7000875" indent="0">
              <a:spcBef>
                <a:spcPts val="0"/>
              </a:spcBef>
              <a:buNone/>
            </a:pPr>
            <a:endParaRPr lang="ru-RU" sz="1400" dirty="0">
              <a:latin typeface="Manrope Medium" pitchFamily="2" charset="0"/>
            </a:endParaRPr>
          </a:p>
          <a:p>
            <a:pPr marL="7000875" indent="0">
              <a:spcBef>
                <a:spcPts val="0"/>
              </a:spcBef>
              <a:buNone/>
            </a:pPr>
            <a:r>
              <a:rPr lang="ru-RU" sz="1400" dirty="0" smtClean="0">
                <a:latin typeface="Manrope Medium" pitchFamily="2" charset="0"/>
              </a:rPr>
              <a:t>Если выбрана неверная образовательная программа, вернитесь к выбору конкурсных групп и повторите все действия.</a:t>
            </a:r>
            <a:endParaRPr lang="ru-RU" sz="1400" dirty="0">
              <a:latin typeface="Manrope Medium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4144"/>
          <a:stretch/>
        </p:blipFill>
        <p:spPr>
          <a:xfrm>
            <a:off x="4543425" y="1658965"/>
            <a:ext cx="4105275" cy="4718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3425" y="4114800"/>
            <a:ext cx="3981450" cy="476249"/>
          </a:xfrm>
          <a:prstGeom prst="rect">
            <a:avLst/>
          </a:prstGeom>
          <a:noFill/>
          <a:ln w="19050"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</a:t>
            </a: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проблемы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Некорректные предложения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которые 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прошли </a:t>
            </a:r>
            <a:r>
              <a:rPr lang="ru-RU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модерацию</a:t>
            </a:r>
            <a:endParaRPr lang="ru-RU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15" y="1405872"/>
            <a:ext cx="5347201" cy="38290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7092916" y="3842137"/>
            <a:ext cx="965662" cy="584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1"/>
          <p:cNvSpPr txBox="1">
            <a:spLocks/>
          </p:cNvSpPr>
          <p:nvPr/>
        </p:nvSpPr>
        <p:spPr>
          <a:xfrm>
            <a:off x="8058578" y="1405872"/>
            <a:ext cx="3959251" cy="54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Manrope Medium" pitchFamily="2" charset="0"/>
              </a:rPr>
              <a:t>Меры поддержки не содержат существенные условия договора, предусмотренные Постановлением Правительства РФ № 555 и законодательством РФ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Manrope Medium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Manrope Medium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Manrope Medium" pitchFamily="2" charset="0"/>
              </a:rPr>
              <a:t>Формулировка о сокращении мер поддержки также не соответствует </a:t>
            </a:r>
            <a:r>
              <a:rPr lang="ru-RU" sz="1600" dirty="0" smtClean="0">
                <a:latin typeface="Manrope Medium" pitchFamily="2" charset="0"/>
              </a:rPr>
              <a:t>требованиям Постановления </a:t>
            </a:r>
            <a:r>
              <a:rPr lang="ru-RU" sz="1600" dirty="0">
                <a:latin typeface="Manrope Medium" pitchFamily="2" charset="0"/>
              </a:rPr>
              <a:t>Правительства РФ № 555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Manrope Medium" pitchFamily="2" charset="0"/>
              </a:rPr>
              <a:t>И для сокращения мер при невыполнений требований к успеваемости, нужно вписать требования к условиям успеваемости</a:t>
            </a:r>
            <a:endParaRPr lang="ru-RU" sz="1600" u="sng" dirty="0" smtClean="0">
              <a:solidFill>
                <a:srgbClr val="9E2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u="sng" dirty="0">
              <a:solidFill>
                <a:srgbClr val="9E2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u="sng" dirty="0" smtClean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ВАЖНО: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Manrope Medium" pitchFamily="2" charset="0"/>
              </a:rPr>
              <a:t>Формулировки из предложения автоматически переносятся в будущий договор!!!</a:t>
            </a:r>
            <a:endParaRPr lang="ru-RU" sz="1600" dirty="0">
              <a:latin typeface="Manrope Medium" pitchFamily="2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745716" y="5994400"/>
            <a:ext cx="534720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Manrope Medium" pitchFamily="2" charset="0"/>
              </a:rPr>
              <a:t>Со стороны ВУЗа будут направляться обращения в </a:t>
            </a:r>
            <a:r>
              <a:rPr lang="ru-RU" sz="1600" dirty="0" err="1" smtClean="0">
                <a:latin typeface="Manrope Medium" pitchFamily="2" charset="0"/>
              </a:rPr>
              <a:t>Роструд</a:t>
            </a:r>
            <a:r>
              <a:rPr lang="ru-RU" sz="1600" dirty="0" smtClean="0">
                <a:latin typeface="Manrope Medium" pitchFamily="2" charset="0"/>
              </a:rPr>
              <a:t> с требованием/просьбой редактирования заказчиком таких предложений</a:t>
            </a:r>
            <a:endParaRPr lang="ru-RU" sz="1600" dirty="0"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</a:t>
            </a: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проблемы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Некорректные предложения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которые прошли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модерацию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Если предложения останутся </a:t>
            </a:r>
            <a:r>
              <a:rPr lang="ru-RU" sz="1800" dirty="0" smtClean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такими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, и на основании этих предложений будут составлены договоры, то в будущем при возникновении спорных ситуаций (или судебных разбирательств) возможно возникновение проблем и установление факта нарушения законодательства РФ.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Manrope Medium" pitchFamily="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88395" y="1747319"/>
            <a:ext cx="5916104" cy="3087003"/>
            <a:chOff x="6824852" y="1230612"/>
            <a:chExt cx="5367148" cy="240007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4852" y="1230612"/>
              <a:ext cx="5367148" cy="24000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824853" y="1627927"/>
              <a:ext cx="1614298" cy="277073"/>
            </a:xfrm>
            <a:prstGeom prst="rect">
              <a:avLst/>
            </a:prstGeom>
            <a:noFill/>
            <a:ln w="19050"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Объект 1"/>
          <p:cNvSpPr txBox="1">
            <a:spLocks/>
          </p:cNvSpPr>
          <p:nvPr/>
        </p:nvSpPr>
        <p:spPr>
          <a:xfrm>
            <a:off x="8058578" y="2790488"/>
            <a:ext cx="4133422" cy="170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Manrope Medium" pitchFamily="2" charset="0"/>
              </a:rPr>
              <a:t>Ответственность сторон описана в Постановлении Правительства РФ № 555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Manrope Medium" pitchFamily="2" charset="0"/>
              </a:rPr>
              <a:t>Какие условия расторжения, кто несет ответственность в том или ином случае и т.д. должны быть прописаны в предложении</a:t>
            </a:r>
            <a:endParaRPr lang="ru-RU" sz="1600" dirty="0">
              <a:latin typeface="Manrope Medium" pitchFamily="2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55543" y="3542492"/>
            <a:ext cx="965662" cy="584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305734" y="4917447"/>
            <a:ext cx="0" cy="586253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Рекомендации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1092150"/>
            <a:ext cx="10515600" cy="56019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Для корректного размещения предложений на ЕЦП «Работа в России»: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Manrope Medium" pitchFamily="2" charset="0"/>
              </a:rPr>
              <a:t>1. Ознакомьтесь с Постановление Правительства РФ № 555 от 27.04.2024 г.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Manrope Medium" pitchFamily="2" charset="0"/>
              </a:rPr>
              <a:t>2. Посмотрите </a:t>
            </a:r>
            <a:r>
              <a:rPr lang="ru-RU" sz="2400" dirty="0" err="1" smtClean="0">
                <a:latin typeface="Manrope Medium" pitchFamily="2" charset="0"/>
              </a:rPr>
              <a:t>вебинары</a:t>
            </a:r>
            <a:r>
              <a:rPr lang="ru-RU" sz="2400" dirty="0" smtClean="0">
                <a:latin typeface="Manrope Medium" pitchFamily="2" charset="0"/>
              </a:rPr>
              <a:t> </a:t>
            </a:r>
            <a:r>
              <a:rPr lang="ru-RU" sz="2400" dirty="0" err="1" smtClean="0">
                <a:latin typeface="Manrope Medium" pitchFamily="2" charset="0"/>
              </a:rPr>
              <a:t>Роструда</a:t>
            </a:r>
            <a:r>
              <a:rPr lang="ru-RU" sz="2400" dirty="0" smtClean="0">
                <a:latin typeface="Manrope Medium" pitchFamily="2" charset="0"/>
              </a:rPr>
              <a:t> о размещении предложений на ЕЦП «Работа в России»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Manrope Medium" pitchFamily="2" charset="0"/>
              </a:rPr>
              <a:t>3. Посмотрите </a:t>
            </a:r>
            <a:r>
              <a:rPr lang="ru-RU" sz="2400" dirty="0" err="1" smtClean="0">
                <a:latin typeface="Manrope Medium" pitchFamily="2" charset="0"/>
              </a:rPr>
              <a:t>вебинары</a:t>
            </a:r>
            <a:r>
              <a:rPr lang="ru-RU" sz="2400" dirty="0" smtClean="0">
                <a:latin typeface="Manrope Medium" pitchFamily="2" charset="0"/>
              </a:rPr>
              <a:t> </a:t>
            </a:r>
            <a:r>
              <a:rPr lang="ru-RU" sz="2400" dirty="0" err="1" smtClean="0">
                <a:latin typeface="Manrope Medium" pitchFamily="2" charset="0"/>
              </a:rPr>
              <a:t>Интеробразования</a:t>
            </a:r>
            <a:r>
              <a:rPr lang="ru-RU" sz="2400" dirty="0" smtClean="0">
                <a:latin typeface="Manrope Medium" pitchFamily="2" charset="0"/>
              </a:rPr>
              <a:t> об условиях зачисления на целевое обучение и отражении существенных условий в предложениях.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Manrope Medium" pitchFamily="2" charset="0"/>
              </a:rPr>
              <a:t>4. Консультируйтесь с ВУЗами края по вопросам выбора конкурсных групп и заполнения предложений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Особенности приема в 2024 году в пределах целевой квоты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994352"/>
            <a:ext cx="10515600" cy="586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anrope Medium" pitchFamily="2" charset="0"/>
              </a:rPr>
              <a:t>1. По программам </a:t>
            </a:r>
            <a:r>
              <a:rPr lang="ru-RU" sz="2000" dirty="0" err="1">
                <a:latin typeface="Manrope Medium" pitchFamily="2" charset="0"/>
              </a:rPr>
              <a:t>бакалавриата</a:t>
            </a:r>
            <a:r>
              <a:rPr lang="ru-RU" sz="2000" dirty="0">
                <a:latin typeface="Manrope Medium" pitchFamily="2" charset="0"/>
              </a:rPr>
              <a:t> и </a:t>
            </a:r>
            <a:r>
              <a:rPr lang="ru-RU" sz="2000" dirty="0" err="1">
                <a:latin typeface="Manrope Medium" pitchFamily="2" charset="0"/>
              </a:rPr>
              <a:t>специалитета</a:t>
            </a:r>
            <a:r>
              <a:rPr lang="ru-RU" sz="2000" dirty="0">
                <a:latin typeface="Manrope Medium" pitchFamily="2" charset="0"/>
              </a:rPr>
              <a:t> гражданин может поступать в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одну организацию на одну образовательную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программу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buNone/>
            </a:pPr>
            <a:r>
              <a:rPr lang="ru-RU" sz="2000" dirty="0">
                <a:latin typeface="Manrope Medium" pitchFamily="2" charset="0"/>
              </a:rPr>
              <a:t>2. </a:t>
            </a:r>
            <a:r>
              <a:rPr lang="ru-RU" sz="2000" dirty="0" smtClean="0">
                <a:latin typeface="Manrope Medium" pitchFamily="2" charset="0"/>
              </a:rPr>
              <a:t>По программам магистратуры и аспирантуры –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без ограничений в количестве</a:t>
            </a:r>
          </a:p>
          <a:p>
            <a:pPr marL="0" indent="0">
              <a:buNone/>
            </a:pPr>
            <a:r>
              <a:rPr lang="ru-RU" sz="2000" dirty="0" smtClean="0">
                <a:latin typeface="Manrope Medium" pitchFamily="2" charset="0"/>
              </a:rPr>
              <a:t>3. По </a:t>
            </a:r>
            <a:r>
              <a:rPr lang="ru-RU" sz="2000" dirty="0">
                <a:latin typeface="Manrope Medium" pitchFamily="2" charset="0"/>
              </a:rPr>
              <a:t>программам </a:t>
            </a:r>
            <a:r>
              <a:rPr lang="ru-RU" sz="2000" dirty="0" err="1">
                <a:latin typeface="Manrope Medium" pitchFamily="2" charset="0"/>
              </a:rPr>
              <a:t>бакалавриата</a:t>
            </a:r>
            <a:r>
              <a:rPr lang="ru-RU" sz="2000" dirty="0">
                <a:latin typeface="Manrope Medium" pitchFamily="2" charset="0"/>
              </a:rPr>
              <a:t> и </a:t>
            </a:r>
            <a:r>
              <a:rPr lang="ru-RU" sz="2000" dirty="0" err="1">
                <a:latin typeface="Manrope Medium" pitchFamily="2" charset="0"/>
              </a:rPr>
              <a:t>специалитета</a:t>
            </a:r>
            <a:r>
              <a:rPr lang="ru-RU" sz="2000" dirty="0">
                <a:latin typeface="Manrope Medium" pitchFamily="2" charset="0"/>
              </a:rPr>
              <a:t> гражданину предоставляются меры материального стимулирования </a:t>
            </a:r>
            <a:r>
              <a:rPr lang="ru-RU" sz="2000" u="sng" dirty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 менее размера государственной академической </a:t>
            </a:r>
            <a:r>
              <a:rPr lang="ru-RU" sz="2000" u="sng" dirty="0" smtClean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стипендии</a:t>
            </a:r>
            <a:r>
              <a:rPr lang="ru-RU" sz="2000" dirty="0" smtClean="0">
                <a:latin typeface="Manrope Medium" pitchFamily="2" charset="0"/>
              </a:rPr>
              <a:t> (не зависимо от того, на какую форму обучения поступит гражданин)</a:t>
            </a:r>
            <a:endParaRPr lang="ru-RU" sz="2000" u="sng" dirty="0">
              <a:solidFill>
                <a:srgbClr val="9E2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Manrope Medium" pitchFamily="2" charset="0"/>
              </a:rPr>
              <a:t>4</a:t>
            </a:r>
            <a:r>
              <a:rPr lang="ru-RU" sz="2000" dirty="0">
                <a:latin typeface="Manrope Medium" pitchFamily="2" charset="0"/>
              </a:rPr>
              <a:t>. Заказчики формируют предложения о заключении договоров о целевом обучении на цифровой платформе «Работа в России</a:t>
            </a:r>
            <a:r>
              <a:rPr lang="ru-RU" sz="2000" dirty="0" smtClean="0">
                <a:latin typeface="Manrope Medium" pitchFamily="2" charset="0"/>
              </a:rPr>
              <a:t>»</a:t>
            </a:r>
            <a:endParaRPr lang="ru-RU" sz="2000" dirty="0">
              <a:latin typeface="Manrope Medium" pitchFamily="2" charset="0"/>
            </a:endParaRPr>
          </a:p>
          <a:p>
            <a:pPr marL="0" indent="0">
              <a:buNone/>
            </a:pPr>
            <a:r>
              <a:rPr lang="ru-RU" sz="2000" dirty="0">
                <a:latin typeface="Manrope Medium" pitchFamily="2" charset="0"/>
              </a:rPr>
              <a:t>5. </a:t>
            </a:r>
            <a:r>
              <a:rPr lang="ru-RU" sz="2000" dirty="0" smtClean="0">
                <a:latin typeface="Manrope Medium" pitchFamily="2" charset="0"/>
              </a:rPr>
              <a:t>Поступающие </a:t>
            </a:r>
            <a:r>
              <a:rPr lang="ru-RU" sz="2000" dirty="0">
                <a:latin typeface="Manrope Medium" pitchFamily="2" charset="0"/>
              </a:rPr>
              <a:t>подают заявки на заключение договора о целевом  обучении в соответствии с предложениями </a:t>
            </a:r>
            <a:r>
              <a:rPr lang="ru-RU" sz="2000" dirty="0" smtClean="0">
                <a:latin typeface="Manrope Medium" pitchFamily="2" charset="0"/>
              </a:rPr>
              <a:t>заказчиков</a:t>
            </a:r>
            <a:endParaRPr lang="ru-RU" sz="2000" dirty="0">
              <a:latin typeface="Manrope Medium" pitchFamily="2" charset="0"/>
            </a:endParaRPr>
          </a:p>
          <a:p>
            <a:pPr marL="0" indent="0">
              <a:buNone/>
            </a:pPr>
            <a:r>
              <a:rPr lang="ru-RU" sz="2000" dirty="0">
                <a:latin typeface="Manrope Medium" pitchFamily="2" charset="0"/>
              </a:rPr>
              <a:t>6. Договор о целевом обучении с гражданином, поступающим на обучение, заключается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после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зачисления</a:t>
            </a:r>
            <a:r>
              <a:rPr lang="ru-RU" sz="2000" dirty="0" smtClean="0">
                <a:latin typeface="Manrope Medium" pitchFamily="2" charset="0"/>
              </a:rPr>
              <a:t>,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до дня начала учебного года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buNone/>
            </a:pPr>
            <a:r>
              <a:rPr lang="ru-RU" sz="2000" dirty="0">
                <a:latin typeface="Manrope Medium" pitchFamily="2" charset="0"/>
              </a:rPr>
              <a:t>7. Вуз является стороной договора в случае, если договором установлено прохождение практики у </a:t>
            </a:r>
            <a:r>
              <a:rPr lang="ru-RU" sz="2000" dirty="0" smtClean="0">
                <a:latin typeface="Manrope Medium" pitchFamily="2" charset="0"/>
              </a:rPr>
              <a:t>заказчика/работодателя </a:t>
            </a:r>
            <a:r>
              <a:rPr lang="ru-RU" sz="2000" dirty="0">
                <a:latin typeface="Manrope Medium" pitchFamily="2" charset="0"/>
              </a:rPr>
              <a:t>и (или) требования к успеваемости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237356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1677"/>
            <a:ext cx="10515600" cy="3553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Manrope Medium" pitchFamily="2" charset="0"/>
              </a:rPr>
              <a:t>ул. Тихоокеанская, 136, ауд. 233ц</a:t>
            </a:r>
          </a:p>
          <a:p>
            <a:pPr marL="0" indent="0" algn="ctr">
              <a:buNone/>
            </a:pPr>
            <a:endParaRPr lang="en-US" sz="3600" dirty="0" smtClean="0">
              <a:latin typeface="Manrope Medium" pitchFamily="2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Manrope Medium" pitchFamily="2" charset="0"/>
              </a:rPr>
              <a:t>тел. +7(4212)97-97-31</a:t>
            </a:r>
            <a:endParaRPr lang="en-US" sz="3600" dirty="0" smtClean="0">
              <a:latin typeface="Manrope Medium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Manrope Medium" pitchFamily="2" charset="0"/>
              </a:rPr>
              <a:t>WhatsApp: +7(914)166-41-21</a:t>
            </a:r>
          </a:p>
          <a:p>
            <a:pPr marL="0" indent="0" algn="ctr">
              <a:buNone/>
            </a:pPr>
            <a:r>
              <a:rPr lang="en-US" sz="3600" dirty="0" smtClean="0">
                <a:latin typeface="Manrope Medium" pitchFamily="2" charset="0"/>
              </a:rPr>
              <a:t>e-mail: abitur@pnu.edu.ru</a:t>
            </a:r>
            <a:endParaRPr lang="ru-RU" sz="3600" dirty="0">
              <a:latin typeface="Manrope Medium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631EAC-8BB3-4B33-AEB9-F28C92BED21A}"/>
              </a:ext>
            </a:extLst>
          </p:cNvPr>
          <p:cNvSpPr txBox="1">
            <a:spLocks/>
          </p:cNvSpPr>
          <p:nvPr/>
        </p:nvSpPr>
        <p:spPr>
          <a:xfrm>
            <a:off x="3270538" y="713828"/>
            <a:ext cx="8340437" cy="123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Russo One" panose="02000503050000020004" pitchFamily="2" charset="0"/>
              </a:rPr>
              <a:t>Вопросы и консультации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05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61309" y="1078807"/>
            <a:ext cx="4189614" cy="781395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161307" y="326452"/>
            <a:ext cx="4189614" cy="535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Russo One" panose="02000503050000020004" pitchFamily="2" charset="0"/>
              </a:rPr>
              <a:t>Заказчик</a:t>
            </a:r>
            <a:endParaRPr lang="ru-RU" sz="3200" dirty="0">
              <a:latin typeface="Russo One" panose="02000503050000020004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417721" y="326451"/>
            <a:ext cx="4189614" cy="53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>
                <a:latin typeface="Russo One" panose="02000503050000020004" pitchFamily="2" charset="0"/>
              </a:rPr>
              <a:t>Поступающий</a:t>
            </a:r>
            <a:endParaRPr lang="ru-RU" sz="3200" dirty="0">
              <a:latin typeface="Russo One" panose="02000503050000020004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61308" y="1078807"/>
            <a:ext cx="4189615" cy="78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Размещение предложений</a:t>
            </a:r>
            <a:b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для поступающих на платформе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«Работа в России»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17722" y="1078807"/>
            <a:ext cx="4189615" cy="781396"/>
            <a:chOff x="7417722" y="1078807"/>
            <a:chExt cx="4189615" cy="78139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417723" y="1078807"/>
              <a:ext cx="4189614" cy="781396"/>
            </a:xfrm>
            <a:prstGeom prst="roundRect">
              <a:avLst/>
            </a:prstGeom>
            <a:solidFill>
              <a:srgbClr val="9E2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бъект 2"/>
            <p:cNvSpPr txBox="1">
              <a:spLocks/>
            </p:cNvSpPr>
            <p:nvPr/>
          </p:nvSpPr>
          <p:spPr>
            <a:xfrm>
              <a:off x="7417722" y="1078807"/>
              <a:ext cx="4189615" cy="781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2000" dirty="0" smtClean="0">
                  <a:solidFill>
                    <a:schemeClr val="bg1"/>
                  </a:solidFill>
                  <a:latin typeface="Manrope Medium" pitchFamily="2" charset="0"/>
                </a:rPr>
                <a:t>Подача заявки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161308" y="2128057"/>
            <a:ext cx="4189614" cy="2164544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161306" y="2125065"/>
            <a:ext cx="4189615" cy="2167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Предложения содержат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600" dirty="0">
              <a:solidFill>
                <a:schemeClr val="bg1"/>
              </a:solidFill>
              <a:latin typeface="Manrope Medium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Manrope Medium" pitchFamily="2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количество 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договоров, которые Заказчик намерен заключить по каждой образовательной программе;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Manrope Medium" pitchFamily="2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сведения 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о трудовой деятельности;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Manrope Medium" pitchFamily="2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меры 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поддержки;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Manrope Medium" pitchFamily="2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требования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, предъявляемые к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поступающим,</a:t>
            </a:r>
            <a:b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том числе к успеваемости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обучающегося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anrope Medium" pitchFamily="2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Manrope Medium" pitchFamily="2" charset="0"/>
              </a:rPr>
              <a:t>(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при необходимости)</a:t>
            </a:r>
            <a:endParaRPr lang="ru-RU" sz="14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cxnSp>
        <p:nvCxnSpPr>
          <p:cNvPr id="19" name="Прямая со стрелкой 18"/>
          <p:cNvCxnSpPr>
            <a:stCxn id="10" idx="2"/>
            <a:endCxn id="17" idx="0"/>
          </p:cNvCxnSpPr>
          <p:nvPr/>
        </p:nvCxnSpPr>
        <p:spPr>
          <a:xfrm flipH="1">
            <a:off x="4256115" y="1860203"/>
            <a:ext cx="1" cy="267854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161307" y="4557464"/>
            <a:ext cx="4189614" cy="707592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161306" y="4557464"/>
            <a:ext cx="4189615" cy="70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Срок размещения предложений: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 позднее </a:t>
            </a:r>
            <a:r>
              <a:rPr lang="ru-RU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10 июня 2024 г.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256112" y="4289609"/>
            <a:ext cx="1" cy="267854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161307" y="5606713"/>
            <a:ext cx="4189614" cy="707593"/>
            <a:chOff x="2161307" y="5606713"/>
            <a:chExt cx="4189614" cy="70759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бъект 2"/>
            <p:cNvSpPr txBox="1">
              <a:spLocks/>
            </p:cNvSpPr>
            <p:nvPr/>
          </p:nvSpPr>
          <p:spPr>
            <a:xfrm>
              <a:off x="2295525" y="5606713"/>
              <a:ext cx="3924300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Единая цифровая платформа 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Работа в России</a:t>
              </a: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7417722" y="2201859"/>
            <a:ext cx="4189614" cy="1824041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7417721" y="2201859"/>
            <a:ext cx="4189615" cy="1824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Заявка содержит: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600" dirty="0">
              <a:solidFill>
                <a:schemeClr val="bg1"/>
              </a:solidFill>
              <a:latin typeface="Manrope Medium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- сведения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, подтверждающие соответствие 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требованиям 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Заказчика;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- согласие </a:t>
            </a: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на заключение договора о целевом обучении;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- Идентификационный номер предложения заказчика (присваивается на </a:t>
            </a:r>
            <a:r>
              <a:rPr lang="ru-RU" sz="1400" dirty="0" err="1" smtClean="0">
                <a:solidFill>
                  <a:schemeClr val="bg1"/>
                </a:solidFill>
                <a:latin typeface="Manrope Medium" pitchFamily="2" charset="0"/>
              </a:rPr>
              <a:t>РвР</a:t>
            </a:r>
            <a:r>
              <a:rPr lang="ru-RU" sz="1400" dirty="0" smtClean="0">
                <a:solidFill>
                  <a:schemeClr val="bg1"/>
                </a:solidFill>
                <a:latin typeface="Manrope Medium" pitchFamily="2" charset="0"/>
              </a:rPr>
              <a:t>)</a:t>
            </a:r>
            <a:endParaRPr lang="ru-RU" sz="14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17721" y="4323989"/>
            <a:ext cx="4189614" cy="928905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7417720" y="4323990"/>
            <a:ext cx="4189615" cy="92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Срок подачи заявки: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с</a:t>
            </a:r>
            <a:r>
              <a:rPr lang="ru-RU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 20 июня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 до дня окончания приема документов.</a:t>
            </a:r>
          </a:p>
        </p:txBody>
      </p:sp>
      <p:cxnSp>
        <p:nvCxnSpPr>
          <p:cNvPr id="38" name="Прямая со стрелкой 37"/>
          <p:cNvCxnSpPr>
            <a:stCxn id="11" idx="2"/>
          </p:cNvCxnSpPr>
          <p:nvPr/>
        </p:nvCxnSpPr>
        <p:spPr>
          <a:xfrm>
            <a:off x="9512530" y="1860203"/>
            <a:ext cx="0" cy="341656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481917" y="3982333"/>
            <a:ext cx="0" cy="341656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7387110" y="5452578"/>
            <a:ext cx="4189614" cy="541822"/>
          </a:xfrm>
          <a:prstGeom prst="roundRect">
            <a:avLst/>
          </a:prstGeom>
          <a:noFill/>
          <a:ln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7387109" y="5452577"/>
            <a:ext cx="4189615" cy="54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Единый портал государственных и муниципальных услуг</a:t>
            </a:r>
            <a:endParaRPr lang="ru-RU"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94860" y="5994400"/>
            <a:ext cx="4189614" cy="541822"/>
          </a:xfrm>
          <a:prstGeom prst="roundRect">
            <a:avLst/>
          </a:prstGeom>
          <a:noFill/>
          <a:ln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7387109" y="5988436"/>
            <a:ext cx="4189615" cy="54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ysClr val="windowText" lastClr="000000"/>
                </a:solidFill>
                <a:latin typeface="Manrope Medium" pitchFamily="2" charset="0"/>
              </a:rPr>
              <a:t>В бумажном виде в ВУЗ</a:t>
            </a:r>
            <a:endParaRPr lang="ru-RU" sz="1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cxnSp>
        <p:nvCxnSpPr>
          <p:cNvPr id="45" name="Прямая со стрелкой 44"/>
          <p:cNvCxnSpPr>
            <a:stCxn id="23" idx="2"/>
          </p:cNvCxnSpPr>
          <p:nvPr/>
        </p:nvCxnSpPr>
        <p:spPr>
          <a:xfrm flipH="1">
            <a:off x="4256112" y="5265056"/>
            <a:ext cx="2" cy="320510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9481917" y="5110921"/>
            <a:ext cx="0" cy="341656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2" idx="3"/>
          </p:cNvCxnSpPr>
          <p:nvPr/>
        </p:nvCxnSpPr>
        <p:spPr>
          <a:xfrm>
            <a:off x="6350921" y="5960510"/>
            <a:ext cx="1066799" cy="0"/>
          </a:xfrm>
          <a:prstGeom prst="straightConnector1">
            <a:avLst/>
          </a:prstGeom>
          <a:ln>
            <a:solidFill>
              <a:srgbClr val="9E204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5958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Подача заявки и заявления о целевом обучении</a:t>
            </a:r>
            <a:endParaRPr lang="ru-RU" sz="24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1902747" y="1145482"/>
            <a:ext cx="4189615" cy="781396"/>
            <a:chOff x="7417722" y="1078807"/>
            <a:chExt cx="4189615" cy="7813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417723" y="1078807"/>
              <a:ext cx="4189614" cy="781396"/>
            </a:xfrm>
            <a:prstGeom prst="roundRect">
              <a:avLst/>
            </a:prstGeom>
            <a:solidFill>
              <a:srgbClr val="9E2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бъект 2"/>
            <p:cNvSpPr txBox="1">
              <a:spLocks/>
            </p:cNvSpPr>
            <p:nvPr/>
          </p:nvSpPr>
          <p:spPr>
            <a:xfrm>
              <a:off x="7417722" y="1078807"/>
              <a:ext cx="4189615" cy="781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2400" dirty="0" smtClean="0">
                  <a:solidFill>
                    <a:schemeClr val="bg1"/>
                  </a:solidFill>
                  <a:latin typeface="Russo One" panose="02000503050000020004" pitchFamily="2" charset="0"/>
                </a:rPr>
                <a:t>Поступающий</a:t>
              </a:r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3997554" y="1926878"/>
            <a:ext cx="1" cy="419971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1902747" y="2354477"/>
            <a:ext cx="4189615" cy="707593"/>
            <a:chOff x="2161306" y="5606713"/>
            <a:chExt cx="4189615" cy="70759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бъект 2"/>
            <p:cNvSpPr txBox="1">
              <a:spLocks/>
            </p:cNvSpPr>
            <p:nvPr/>
          </p:nvSpPr>
          <p:spPr>
            <a:xfrm>
              <a:off x="2161306" y="5606713"/>
              <a:ext cx="4189614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29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Через </a:t>
              </a:r>
              <a:r>
                <a:rPr lang="ru-RU" sz="29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ЕПГУ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200" dirty="0" err="1">
                  <a:solidFill>
                    <a:srgbClr val="9E2041"/>
                  </a:solidFill>
                  <a:latin typeface="Manrope Medium" pitchFamily="2" charset="0"/>
                </a:rPr>
                <a:t>Бакалавриат</a:t>
              </a:r>
              <a:r>
                <a:rPr lang="ru-RU" sz="2200" dirty="0">
                  <a:solidFill>
                    <a:srgbClr val="9E2041"/>
                  </a:solidFill>
                  <a:latin typeface="Manrope Medium" pitchFamily="2" charset="0"/>
                </a:rPr>
                <a:t> и </a:t>
              </a:r>
              <a:r>
                <a:rPr lang="ru-RU" sz="2200" dirty="0" err="1" smtClean="0">
                  <a:solidFill>
                    <a:srgbClr val="9E2041"/>
                  </a:solidFill>
                  <a:latin typeface="Manrope Medium" pitchFamily="2" charset="0"/>
                </a:rPr>
                <a:t>специалитет</a:t>
              </a:r>
              <a:r>
                <a:rPr lang="ru-RU" sz="2200" dirty="0" smtClean="0">
                  <a:solidFill>
                    <a:srgbClr val="9E2041"/>
                  </a:solidFill>
                  <a:latin typeface="Manrope Medium" pitchFamily="2" charset="0"/>
                </a:rPr>
                <a:t> – по выбору поступающего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200" strike="dblStrike" dirty="0" smtClean="0">
                  <a:solidFill>
                    <a:srgbClr val="9E2041"/>
                  </a:solidFill>
                  <a:latin typeface="Manrope Medium" pitchFamily="2" charset="0"/>
                </a:rPr>
                <a:t>Магистратура </a:t>
              </a:r>
              <a:r>
                <a:rPr lang="ru-RU" sz="2200" strike="dblStrike" dirty="0">
                  <a:solidFill>
                    <a:srgbClr val="9E2041"/>
                  </a:solidFill>
                  <a:latin typeface="Manrope Medium" pitchFamily="2" charset="0"/>
                </a:rPr>
                <a:t>и </a:t>
              </a:r>
              <a:r>
                <a:rPr lang="ru-RU" sz="2200" strike="dblStrike" dirty="0" smtClean="0">
                  <a:solidFill>
                    <a:srgbClr val="9E2041"/>
                  </a:solidFill>
                  <a:latin typeface="Manrope Medium" pitchFamily="2" charset="0"/>
                </a:rPr>
                <a:t>аспирантура</a:t>
              </a:r>
              <a:endParaRPr lang="ru-RU" sz="2200" u="sng" strike="dblStrike" dirty="0">
                <a:solidFill>
                  <a:srgbClr val="9E2041"/>
                </a:solidFill>
                <a:latin typeface="Manrope Medium" pitchFamily="2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 flipH="1">
            <a:off x="3997554" y="3069699"/>
            <a:ext cx="1" cy="419971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902747" y="3497299"/>
            <a:ext cx="4189614" cy="579401"/>
            <a:chOff x="2161307" y="5606713"/>
            <a:chExt cx="4189614" cy="707593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бъект 2"/>
            <p:cNvSpPr txBox="1">
              <a:spLocks/>
            </p:cNvSpPr>
            <p:nvPr/>
          </p:nvSpPr>
          <p:spPr>
            <a:xfrm>
              <a:off x="2295525" y="5606713"/>
              <a:ext cx="3924300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Одновременно с подачей заявления о поступлении</a:t>
              </a:r>
              <a:endParaRPr lang="ru-RU" sz="17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902747" y="4076700"/>
            <a:ext cx="4189614" cy="579401"/>
            <a:chOff x="2161307" y="5606713"/>
            <a:chExt cx="4189614" cy="70759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бъект 2"/>
            <p:cNvSpPr txBox="1">
              <a:spLocks/>
            </p:cNvSpPr>
            <p:nvPr/>
          </p:nvSpPr>
          <p:spPr>
            <a:xfrm>
              <a:off x="2295525" y="5606713"/>
              <a:ext cx="3924300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Автоматическая отправка в ВУЗ и заказчику на </a:t>
              </a:r>
              <a:r>
                <a:rPr lang="ru-RU" sz="1700" dirty="0" err="1" smtClean="0">
                  <a:solidFill>
                    <a:sysClr val="windowText" lastClr="000000"/>
                  </a:solidFill>
                  <a:latin typeface="Manrope Medium" pitchFamily="2" charset="0"/>
                </a:rPr>
                <a:t>РвР</a:t>
              </a:r>
              <a:endParaRPr lang="ru-RU" sz="17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cxnSp>
        <p:nvCxnSpPr>
          <p:cNvPr id="63" name="Прямая со стрелкой 62"/>
          <p:cNvCxnSpPr>
            <a:stCxn id="51" idx="3"/>
            <a:endCxn id="69" idx="1"/>
          </p:cNvCxnSpPr>
          <p:nvPr/>
        </p:nvCxnSpPr>
        <p:spPr>
          <a:xfrm>
            <a:off x="6092362" y="1536180"/>
            <a:ext cx="965662" cy="584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7058024" y="1182967"/>
            <a:ext cx="4829171" cy="707593"/>
            <a:chOff x="2161306" y="5606713"/>
            <a:chExt cx="4189615" cy="70759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бъект 2"/>
            <p:cNvSpPr txBox="1">
              <a:spLocks/>
            </p:cNvSpPr>
            <p:nvPr/>
          </p:nvSpPr>
          <p:spPr>
            <a:xfrm>
              <a:off x="2161306" y="5606713"/>
              <a:ext cx="4189614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Лично на бумажном носителе в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ВУЗ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200" dirty="0" err="1" smtClean="0">
                  <a:solidFill>
                    <a:srgbClr val="9E2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Бакалавриат</a:t>
              </a:r>
              <a:r>
                <a:rPr lang="ru-RU" sz="1200" dirty="0" smtClean="0">
                  <a:solidFill>
                    <a:srgbClr val="9E2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 </a:t>
              </a:r>
              <a:r>
                <a:rPr lang="ru-RU" sz="1200" dirty="0">
                  <a:solidFill>
                    <a:srgbClr val="9E2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и </a:t>
              </a:r>
              <a:r>
                <a:rPr lang="ru-RU" sz="1200" dirty="0" err="1">
                  <a:solidFill>
                    <a:srgbClr val="9E2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специалитет</a:t>
              </a:r>
              <a:r>
                <a:rPr lang="ru-RU" sz="1200" dirty="0">
                  <a:solidFill>
                    <a:srgbClr val="9E2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 </a:t>
              </a:r>
              <a:r>
                <a:rPr lang="ru-RU" sz="1200" dirty="0">
                  <a:solidFill>
                    <a:srgbClr val="9E2041"/>
                  </a:solidFill>
                  <a:latin typeface="Manrope Medium" pitchFamily="2" charset="0"/>
                </a:rPr>
                <a:t>– по </a:t>
              </a:r>
              <a:r>
                <a:rPr lang="ru-RU" sz="1200" dirty="0" smtClean="0">
                  <a:solidFill>
                    <a:srgbClr val="9E2041"/>
                  </a:solidFill>
                  <a:latin typeface="Manrope Medium" pitchFamily="2" charset="0"/>
                </a:rPr>
                <a:t>выбору поступающего</a:t>
              </a:r>
              <a:endParaRPr lang="ru-RU" sz="1200" dirty="0">
                <a:solidFill>
                  <a:srgbClr val="9E2041"/>
                </a:solidFill>
                <a:latin typeface="Manrope Medium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200" dirty="0">
                  <a:solidFill>
                    <a:srgbClr val="9E204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Магистратура и аспирантура </a:t>
              </a:r>
              <a:r>
                <a:rPr lang="ru-RU" sz="1200" dirty="0" smtClean="0">
                  <a:solidFill>
                    <a:srgbClr val="9E2041"/>
                  </a:solidFill>
                  <a:latin typeface="Manrope Medium" pitchFamily="2" charset="0"/>
                </a:rPr>
                <a:t>– </a:t>
              </a:r>
              <a:r>
                <a:rPr lang="ru-RU" sz="1200" u="sng" dirty="0" smtClean="0">
                  <a:solidFill>
                    <a:srgbClr val="9E2041"/>
                  </a:solidFill>
                  <a:latin typeface="Manrope Medium" pitchFamily="2" charset="0"/>
                </a:rPr>
                <a:t>все поступающие</a:t>
              </a:r>
              <a:endParaRPr lang="ru-RU" sz="1200" u="sng" dirty="0">
                <a:solidFill>
                  <a:srgbClr val="9E2041"/>
                </a:solidFill>
                <a:latin typeface="Manrope Medium" pitchFamily="2" charset="0"/>
              </a:endParaRPr>
            </a:p>
          </p:txBody>
        </p:sp>
      </p:grpSp>
      <p:sp>
        <p:nvSpPr>
          <p:cNvPr id="70" name="Объект 2"/>
          <p:cNvSpPr txBox="1">
            <a:spLocks/>
          </p:cNvSpPr>
          <p:nvPr/>
        </p:nvSpPr>
        <p:spPr>
          <a:xfrm>
            <a:off x="1977190" y="4656101"/>
            <a:ext cx="3924300" cy="1554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ysClr val="windowText" lastClr="000000"/>
                </a:solidFill>
                <a:latin typeface="Manrope Medium" pitchFamily="2" charset="0"/>
              </a:rPr>
              <a:t>- нет потребности направлять оригинал заявки заказчику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ysClr val="windowText" lastClr="000000"/>
                </a:solidFill>
                <a:latin typeface="Manrope Medium" pitchFamily="2" charset="0"/>
              </a:rPr>
              <a:t>- нет необходимости заказчику вносить заявку на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Manrope Medium" pitchFamily="2" charset="0"/>
              </a:rPr>
              <a:t>РвР</a:t>
            </a:r>
            <a:endParaRPr lang="ru-RU" sz="17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9472606" y="1890559"/>
            <a:ext cx="1" cy="419971"/>
          </a:xfrm>
          <a:prstGeom prst="straightConnector1">
            <a:avLst/>
          </a:prstGeom>
          <a:ln w="28575"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7058025" y="2310530"/>
            <a:ext cx="4829175" cy="707593"/>
            <a:chOff x="2161306" y="5606713"/>
            <a:chExt cx="4189615" cy="707593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бъект 2"/>
            <p:cNvSpPr txBox="1">
              <a:spLocks/>
            </p:cNvSpPr>
            <p:nvPr/>
          </p:nvSpPr>
          <p:spPr>
            <a:xfrm>
              <a:off x="2161306" y="5606713"/>
              <a:ext cx="4189614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Самостоятельное заполнение и подписание заявки поступающим</a:t>
              </a:r>
              <a:endParaRPr lang="ru-RU" sz="17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058023" y="3018123"/>
            <a:ext cx="4829176" cy="707593"/>
            <a:chOff x="2161306" y="5606713"/>
            <a:chExt cx="4189615" cy="707593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бъект 2"/>
            <p:cNvSpPr txBox="1">
              <a:spLocks/>
            </p:cNvSpPr>
            <p:nvPr/>
          </p:nvSpPr>
          <p:spPr>
            <a:xfrm>
              <a:off x="2161306" y="5606713"/>
              <a:ext cx="4189614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Необходимость ВУЗа направить заявку заказчику </a:t>
              </a:r>
              <a:endParaRPr lang="ru-RU" sz="17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058020" y="3726967"/>
            <a:ext cx="4829178" cy="707593"/>
            <a:chOff x="2161306" y="5606713"/>
            <a:chExt cx="4189615" cy="707593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бъект 2"/>
            <p:cNvSpPr txBox="1">
              <a:spLocks/>
            </p:cNvSpPr>
            <p:nvPr/>
          </p:nvSpPr>
          <p:spPr>
            <a:xfrm>
              <a:off x="2161306" y="5606713"/>
              <a:ext cx="4189614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Необходимость заказчика внести заявку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на </a:t>
              </a:r>
              <a:r>
                <a:rPr lang="ru-RU" sz="1700" dirty="0" err="1" smtClean="0">
                  <a:solidFill>
                    <a:sysClr val="windowText" lastClr="000000"/>
                  </a:solidFill>
                  <a:latin typeface="Manrope Medium" pitchFamily="2" charset="0"/>
                </a:rPr>
                <a:t>РвР</a:t>
              </a:r>
              <a:endParaRPr lang="ru-RU" sz="17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902747" y="5742940"/>
            <a:ext cx="4189614" cy="579401"/>
            <a:chOff x="2161307" y="5606713"/>
            <a:chExt cx="4189614" cy="707593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бъект 2"/>
            <p:cNvSpPr txBox="1">
              <a:spLocks/>
            </p:cNvSpPr>
            <p:nvPr/>
          </p:nvSpPr>
          <p:spPr>
            <a:xfrm>
              <a:off x="2295525" y="5606713"/>
              <a:ext cx="3924300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7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В случае отзыва заявки – автоматически на ЕПГУ</a:t>
              </a:r>
              <a:endParaRPr lang="ru-RU" sz="17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058019" y="4435622"/>
            <a:ext cx="4829178" cy="707593"/>
            <a:chOff x="2161306" y="5606713"/>
            <a:chExt cx="4189615" cy="707593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2161307" y="5606714"/>
              <a:ext cx="4189614" cy="707592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бъект 2"/>
            <p:cNvSpPr txBox="1">
              <a:spLocks/>
            </p:cNvSpPr>
            <p:nvPr/>
          </p:nvSpPr>
          <p:spPr>
            <a:xfrm>
              <a:off x="2161306" y="5606713"/>
              <a:ext cx="4189614" cy="70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В случае отзыва заявки – процедура «Поступающий-ВУЗ-Заказчик» повторяется</a:t>
              </a:r>
              <a:endParaRPr lang="ru-RU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</p:txBody>
        </p:sp>
      </p:grpSp>
      <p:sp>
        <p:nvSpPr>
          <p:cNvPr id="91" name="Объект 2"/>
          <p:cNvSpPr txBox="1">
            <a:spLocks/>
          </p:cNvSpPr>
          <p:nvPr/>
        </p:nvSpPr>
        <p:spPr>
          <a:xfrm>
            <a:off x="7058018" y="5138820"/>
            <a:ext cx="4829178" cy="77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- письменный отзыв заявки поступающим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- уведомление заказчика ВУЗом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- исключение поступающего из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Manrope Medium" pitchFamily="2" charset="0"/>
              </a:rPr>
              <a:t>РвР</a:t>
            </a:r>
            <a:r>
              <a:rPr lang="ru-RU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 заказчиком</a:t>
            </a:r>
            <a:endParaRPr lang="ru-RU" sz="16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7147044" y="725511"/>
            <a:ext cx="4669373" cy="455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61309" y="1078807"/>
            <a:ext cx="9446026" cy="1193534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61306" y="1078805"/>
            <a:ext cx="9446029" cy="1193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Заявка</a:t>
            </a: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 на заключение договора о целевом обучении по установленной форме подается через ЕПГУ или в </a:t>
            </a: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ВУЗ:</a:t>
            </a:r>
            <a:endParaRPr lang="ru-RU" sz="1600" dirty="0">
              <a:solidFill>
                <a:schemeClr val="bg1"/>
              </a:solidFill>
              <a:latin typeface="Manrope Medium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- на программы </a:t>
            </a:r>
            <a:r>
              <a:rPr lang="ru-RU" sz="1600" dirty="0" err="1">
                <a:solidFill>
                  <a:schemeClr val="bg1"/>
                </a:solidFill>
                <a:latin typeface="Manrope Medium" pitchFamily="2" charset="0"/>
              </a:rPr>
              <a:t>бакалавриата</a:t>
            </a: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 и </a:t>
            </a:r>
            <a:r>
              <a:rPr lang="ru-RU" sz="1600" dirty="0" err="1">
                <a:solidFill>
                  <a:schemeClr val="bg1"/>
                </a:solidFill>
                <a:latin typeface="Manrope Medium" pitchFamily="2" charset="0"/>
              </a:rPr>
              <a:t>специалитета</a:t>
            </a: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в 1 вуз и на 1 образовательную программу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- на иные уровни образования – </a:t>
            </a:r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в несколько вузов на несколько образовательных программ</a:t>
            </a:r>
            <a:endParaRPr lang="ru-RU" sz="16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61307" y="4003481"/>
            <a:ext cx="4189614" cy="707592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161306" y="3999850"/>
            <a:ext cx="4189615" cy="70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Поступающий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прошел</a:t>
            </a: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 по конкурсу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61307" y="5011266"/>
            <a:ext cx="4189614" cy="378991"/>
          </a:xfrm>
          <a:prstGeom prst="roundRect">
            <a:avLst/>
          </a:prstGeom>
          <a:noFill/>
          <a:ln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2161306" y="5011268"/>
            <a:ext cx="4189615" cy="37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Зачисление в пределах квоты</a:t>
            </a:r>
            <a:endParaRPr lang="ru-RU"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61306" y="2563042"/>
            <a:ext cx="9446029" cy="1098781"/>
          </a:xfrm>
          <a:prstGeom prst="roundRect">
            <a:avLst/>
          </a:prstGeom>
          <a:noFill/>
          <a:ln w="38100"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87108" y="5006806"/>
            <a:ext cx="4189614" cy="383451"/>
          </a:xfrm>
          <a:prstGeom prst="roundRect">
            <a:avLst/>
          </a:prstGeom>
          <a:noFill/>
          <a:ln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7402412" y="4953543"/>
            <a:ext cx="4189615" cy="54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Договор о целевом обучении </a:t>
            </a:r>
            <a:r>
              <a:rPr lang="ru-RU" sz="2000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 заключается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4256111" y="4686296"/>
            <a:ext cx="2" cy="320510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5958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Алгоритм поступающего на целевое обучение</a:t>
            </a:r>
            <a:b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</a:b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в пределах квоты</a:t>
            </a:r>
            <a:endParaRPr lang="ru-RU" sz="2400" dirty="0"/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2161303" y="2563041"/>
            <a:ext cx="9446031" cy="1102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Вуз проводит зачисление поступающих на конкурсной основе в соответствии с </a:t>
            </a:r>
            <a:r>
              <a:rPr lang="ru-RU" sz="2000" u="sng" dirty="0" smtClean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установленным  количеством мест</a:t>
            </a: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 (на основании результатов ЕГЭ или вступительных испытаний.</a:t>
            </a:r>
            <a:endParaRPr lang="ru-RU" sz="2000" dirty="0">
              <a:solidFill>
                <a:sysClr val="windowText" lastClr="000000"/>
              </a:solidFill>
              <a:latin typeface="Manrope Medium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Вуз </a:t>
            </a:r>
            <a:r>
              <a:rPr lang="ru-RU" sz="2000" dirty="0">
                <a:solidFill>
                  <a:sysClr val="windowText" lastClr="000000"/>
                </a:solidFill>
                <a:latin typeface="Manrope Medium" pitchFamily="2" charset="0"/>
              </a:rPr>
              <a:t>зачисляет в пределах целевой квоты число </a:t>
            </a: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поступающих, </a:t>
            </a:r>
            <a:r>
              <a:rPr lang="ru-RU" sz="2000" b="1" u="sng" dirty="0" smtClean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 </a:t>
            </a:r>
            <a:r>
              <a:rPr lang="ru-RU" sz="2000" b="1" u="sng" dirty="0">
                <a:solidFill>
                  <a:srgbClr val="9E2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превышающее количество договоров</a:t>
            </a:r>
            <a:r>
              <a:rPr lang="ru-RU" sz="2000" dirty="0">
                <a:solidFill>
                  <a:sysClr val="windowText" lastClr="000000"/>
                </a:solidFill>
                <a:latin typeface="Manrope Medium" pitchFamily="2" charset="0"/>
              </a:rPr>
              <a:t>, заявленное </a:t>
            </a:r>
            <a:r>
              <a:rPr lang="ru-RU" sz="2000" dirty="0" smtClean="0">
                <a:solidFill>
                  <a:sysClr val="windowText" lastClr="000000"/>
                </a:solidFill>
                <a:latin typeface="Manrope Medium" pitchFamily="2" charset="0"/>
              </a:rPr>
              <a:t>конкретным заказчиком</a:t>
            </a:r>
            <a:endParaRPr lang="ru-RU" sz="20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417720" y="3999850"/>
            <a:ext cx="4189614" cy="707592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7417719" y="3999850"/>
            <a:ext cx="4159003" cy="70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Поступающий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не прошел </a:t>
            </a: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по конкурсу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2161303" y="5663870"/>
            <a:ext cx="4189615" cy="95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ysClr val="windowText" lastClr="000000"/>
                </a:solidFill>
                <a:latin typeface="Manrope Medium" pitchFamily="2" charset="0"/>
              </a:rPr>
              <a:t>Заключение договора о целевом обучении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(После дня издания приказа о зачислении, до дня начала учебного года включительно)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61304" y="5663869"/>
            <a:ext cx="4189614" cy="953693"/>
          </a:xfrm>
          <a:prstGeom prst="roundRect">
            <a:avLst/>
          </a:prstGeom>
          <a:noFill/>
          <a:ln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7402412" y="5668600"/>
            <a:ext cx="4174310" cy="948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ysClr val="windowText" lastClr="000000"/>
                </a:solidFill>
                <a:latin typeface="Manrope Medium" pitchFamily="2" charset="0"/>
              </a:rPr>
              <a:t>Поступающий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ysClr val="windowText" lastClr="000000"/>
                </a:solidFill>
                <a:latin typeface="Manrope Medium" pitchFamily="2" charset="0"/>
              </a:rPr>
              <a:t>участвует </a:t>
            </a:r>
            <a:r>
              <a:rPr lang="ru-RU" sz="1800" dirty="0">
                <a:solidFill>
                  <a:sysClr val="windowText" lastClr="000000"/>
                </a:solidFill>
                <a:latin typeface="Manrope Medium" pitchFamily="2" charset="0"/>
              </a:rPr>
              <a:t>в конкурсе </a:t>
            </a:r>
            <a:r>
              <a:rPr lang="ru-RU" sz="1800" dirty="0" smtClean="0">
                <a:solidFill>
                  <a:sysClr val="windowText" lastClr="000000"/>
                </a:solidFill>
                <a:latin typeface="Manrope Medium" pitchFamily="2" charset="0"/>
              </a:rPr>
              <a:t>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основные </a:t>
            </a:r>
            <a:r>
              <a:rPr lang="ru-RU" sz="1800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места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402412" y="5663868"/>
            <a:ext cx="4189614" cy="953693"/>
          </a:xfrm>
          <a:prstGeom prst="roundRect">
            <a:avLst/>
          </a:prstGeom>
          <a:noFill/>
          <a:ln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32" idx="2"/>
          </p:cNvCxnSpPr>
          <p:nvPr/>
        </p:nvCxnSpPr>
        <p:spPr>
          <a:xfrm flipH="1">
            <a:off x="4256110" y="5390257"/>
            <a:ext cx="4" cy="291806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0" idx="2"/>
            <a:endCxn id="41" idx="0"/>
          </p:cNvCxnSpPr>
          <p:nvPr/>
        </p:nvCxnSpPr>
        <p:spPr>
          <a:xfrm flipH="1">
            <a:off x="9481915" y="4707442"/>
            <a:ext cx="0" cy="299364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55" idx="0"/>
          </p:cNvCxnSpPr>
          <p:nvPr/>
        </p:nvCxnSpPr>
        <p:spPr>
          <a:xfrm>
            <a:off x="9481692" y="5390257"/>
            <a:ext cx="0" cy="273611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4" idx="2"/>
          </p:cNvCxnSpPr>
          <p:nvPr/>
        </p:nvCxnSpPr>
        <p:spPr>
          <a:xfrm flipH="1">
            <a:off x="6298406" y="3661823"/>
            <a:ext cx="585915" cy="365539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884318" y="3661823"/>
            <a:ext cx="585915" cy="365539"/>
          </a:xfrm>
          <a:prstGeom prst="straightConnector1">
            <a:avLst/>
          </a:prstGeom>
          <a:ln>
            <a:solidFill>
              <a:srgbClr val="9E20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5958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Зачисление поступающего </a:t>
            </a:r>
            <a: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  <a:t>на </a:t>
            </a: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целевое </a:t>
            </a:r>
            <a: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  <a:t>обучение</a:t>
            </a:r>
            <a:b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</a:br>
            <a: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  <a:t>в пределах </a:t>
            </a: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квоты - ПРИМЕР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7189" y="1094025"/>
            <a:ext cx="9839227" cy="1083909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7190" y="1094026"/>
            <a:ext cx="9839226" cy="108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Направление: </a:t>
            </a:r>
            <a:r>
              <a:rPr lang="ru-RU" sz="2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Педагогическое образование (с двумя профилями подготовки)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Образовательная программа: </a:t>
            </a:r>
            <a:r>
              <a:rPr lang="ru-RU" sz="2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Биология. Химия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Количество мест в рамках целевой квоты - </a:t>
            </a:r>
            <a:r>
              <a:rPr lang="ru-RU" sz="2000" dirty="0" smtClean="0">
                <a:solidFill>
                  <a:srgbClr val="FFFF00"/>
                </a:solidFill>
                <a:latin typeface="Russo One" panose="02000503050000020004" pitchFamily="2" charset="0"/>
              </a:rPr>
              <a:t>4</a:t>
            </a:r>
            <a:endParaRPr lang="ru-RU" sz="2000" dirty="0" smtClean="0">
              <a:solidFill>
                <a:srgbClr val="FFFF00"/>
              </a:solidFill>
              <a:latin typeface="Russo One" panose="02000503050000020004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79165" y="2546449"/>
            <a:ext cx="3707482" cy="2906700"/>
            <a:chOff x="1745667" y="2926079"/>
            <a:chExt cx="3857112" cy="337496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745667" y="2926079"/>
              <a:ext cx="3857111" cy="3374967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1745667" y="2926080"/>
              <a:ext cx="3857112" cy="33749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  <a:t>Количество требуемых договоров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Предложение № 1 – </a:t>
              </a:r>
              <a:r>
                <a:rPr lang="en-US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2 </a:t>
              </a: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шт.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Предложение № 2 – </a:t>
              </a: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4 шт.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Предложение № 3 – </a:t>
              </a: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1 шт.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ru-RU" sz="2000" dirty="0" smtClean="0">
                <a:solidFill>
                  <a:sysClr val="windowText" lastClr="000000"/>
                </a:solidFill>
                <a:latin typeface="Manrope Medium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(количество договоров не может превышать количество выделенных целевых мест)</a:t>
              </a:r>
              <a:endParaRPr lang="ru-RU" sz="2000" dirty="0">
                <a:solidFill>
                  <a:sysClr val="windowText" lastClr="000000"/>
                </a:solidFill>
                <a:latin typeface="Manrope Medium" pitchFamily="2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50831"/>
              </p:ext>
            </p:extLst>
          </p:nvPr>
        </p:nvGraphicFramePr>
        <p:xfrm>
          <a:off x="5818909" y="2557064"/>
          <a:ext cx="59975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169">
                  <a:extLst>
                    <a:ext uri="{9D8B030D-6E8A-4147-A177-3AD203B41FA5}">
                      <a16:colId xmlns:a16="http://schemas.microsoft.com/office/drawing/2014/main" val="2412380274"/>
                    </a:ext>
                  </a:extLst>
                </a:gridCol>
                <a:gridCol w="1999169">
                  <a:extLst>
                    <a:ext uri="{9D8B030D-6E8A-4147-A177-3AD203B41FA5}">
                      <a16:colId xmlns:a16="http://schemas.microsoft.com/office/drawing/2014/main" val="1641402418"/>
                    </a:ext>
                  </a:extLst>
                </a:gridCol>
                <a:gridCol w="1999169">
                  <a:extLst>
                    <a:ext uri="{9D8B030D-6E8A-4147-A177-3AD203B41FA5}">
                      <a16:colId xmlns:a16="http://schemas.microsoft.com/office/drawing/2014/main" val="795593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nrope Medium" pitchFamily="2" charset="0"/>
                        </a:rPr>
                        <a:t>Абитуриент</a:t>
                      </a:r>
                      <a:endParaRPr lang="ru-RU" dirty="0">
                        <a:latin typeface="Manrope Medium" pitchFamily="2" charset="0"/>
                      </a:endParaRPr>
                    </a:p>
                  </a:txBody>
                  <a:tcPr>
                    <a:solidFill>
                      <a:srgbClr val="9E2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nrope Medium" pitchFamily="2" charset="0"/>
                        </a:rPr>
                        <a:t>Предложение</a:t>
                      </a:r>
                      <a:endParaRPr lang="ru-RU" dirty="0">
                        <a:latin typeface="Manrope Medium" pitchFamily="2" charset="0"/>
                      </a:endParaRPr>
                    </a:p>
                  </a:txBody>
                  <a:tcPr>
                    <a:solidFill>
                      <a:srgbClr val="9E2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nrope Medium" pitchFamily="2" charset="0"/>
                        </a:rPr>
                        <a:t>Сумма баллов</a:t>
                      </a:r>
                      <a:endParaRPr lang="ru-RU" dirty="0">
                        <a:latin typeface="Manrope Medium" pitchFamily="2" charset="0"/>
                      </a:endParaRPr>
                    </a:p>
                  </a:txBody>
                  <a:tcPr>
                    <a:solidFill>
                      <a:srgbClr val="9E20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4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Иванов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 № 1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295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Петров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 № 3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290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6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Сидоров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 № 3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287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Романов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 №</a:t>
                      </a:r>
                      <a:r>
                        <a:rPr lang="ru-RU" sz="1600" baseline="0" dirty="0" smtClean="0">
                          <a:latin typeface="Manrope Medium" pitchFamily="2" charset="0"/>
                        </a:rPr>
                        <a:t> 2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285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4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Федоров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</a:t>
                      </a:r>
                      <a:r>
                        <a:rPr lang="ru-RU" sz="1600" baseline="0" dirty="0" smtClean="0">
                          <a:latin typeface="Manrope Medium" pitchFamily="2" charset="0"/>
                        </a:rPr>
                        <a:t> № 2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280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7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Игнатьев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 № 1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275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4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Кондратьев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nrope Medium" pitchFamily="2" charset="0"/>
                        </a:rPr>
                        <a:t>Предложение № 2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anrope Medium" pitchFamily="2" charset="0"/>
                        </a:rPr>
                        <a:t>270</a:t>
                      </a:r>
                      <a:endParaRPr lang="ru-RU" sz="1600" dirty="0"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20795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679165" y="5558971"/>
            <a:ext cx="3707481" cy="1299029"/>
            <a:chOff x="1745667" y="2926079"/>
            <a:chExt cx="3857111" cy="337496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745667" y="2926079"/>
              <a:ext cx="3857111" cy="3374967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1745667" y="2926079"/>
              <a:ext cx="3857111" cy="33749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  <a:t>Число абитуриентов</a:t>
              </a:r>
              <a:br>
                <a:rPr lang="ru-RU" sz="16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</a:br>
              <a:r>
                <a:rPr lang="ru-RU" sz="16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  <a:t>в конкурсном списке (7)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ru-RU" sz="1600" dirty="0">
                <a:solidFill>
                  <a:sysClr val="windowText" lastClr="000000"/>
                </a:solidFill>
                <a:latin typeface="Russo One" panose="02000503050000020004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По предложению № 1 –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2 чел.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По предложению № 2 –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3 чел.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По предложению № 3 –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2 чел</a:t>
              </a: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.</a:t>
              </a:r>
              <a:endParaRPr lang="ru-RU" sz="1600" dirty="0">
                <a:solidFill>
                  <a:sysClr val="windowText" lastClr="000000"/>
                </a:solidFill>
                <a:latin typeface="Manrope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8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5958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Зачисление поступающего </a:t>
            </a:r>
            <a: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  <a:t>на </a:t>
            </a: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целевое </a:t>
            </a:r>
            <a: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  <a:t>обучение</a:t>
            </a:r>
            <a:b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</a:br>
            <a:r>
              <a:rPr lang="ru-RU" sz="2400" dirty="0">
                <a:solidFill>
                  <a:srgbClr val="9E2041"/>
                </a:solidFill>
                <a:latin typeface="Russo One" panose="02000503050000020004" pitchFamily="2" charset="0"/>
              </a:rPr>
              <a:t>в пределах </a:t>
            </a:r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квоты - ПРИМЕР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7189" y="1094025"/>
            <a:ext cx="9839227" cy="1083909"/>
          </a:xfrm>
          <a:prstGeom prst="roundRect">
            <a:avLst/>
          </a:prstGeom>
          <a:solidFill>
            <a:srgbClr val="9E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7190" y="1094026"/>
            <a:ext cx="9839226" cy="108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Направление: </a:t>
            </a:r>
            <a:r>
              <a:rPr lang="ru-RU" sz="2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Педагогическое образование (с двумя профилями подготовки)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Образовательная программа: </a:t>
            </a:r>
            <a:r>
              <a:rPr lang="ru-RU" sz="2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Биология. Химия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 Medium" pitchFamily="2" charset="0"/>
              </a:rPr>
              <a:t>Количество мест в рамках целевой квоты - </a:t>
            </a:r>
            <a:r>
              <a:rPr lang="ru-RU" sz="2000" dirty="0" smtClean="0">
                <a:solidFill>
                  <a:srgbClr val="FFFF00"/>
                </a:solidFill>
                <a:latin typeface="Russo One" panose="02000503050000020004" pitchFamily="2" charset="0"/>
              </a:rPr>
              <a:t>4</a:t>
            </a:r>
            <a:endParaRPr lang="ru-RU" sz="2000" dirty="0" smtClean="0">
              <a:solidFill>
                <a:srgbClr val="FFFF00"/>
              </a:solidFill>
              <a:latin typeface="Russo One" panose="02000503050000020004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79165" y="2546449"/>
            <a:ext cx="3707482" cy="2906700"/>
            <a:chOff x="1745667" y="2926079"/>
            <a:chExt cx="3857112" cy="337496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745667" y="2926079"/>
              <a:ext cx="3857111" cy="3374967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1745667" y="2926080"/>
              <a:ext cx="3857112" cy="33749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  <a:t>Количество требуемых договоров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Предложение № 1 – </a:t>
              </a:r>
              <a:r>
                <a:rPr lang="en-US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2 </a:t>
              </a: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шт.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Предложение № 2 – </a:t>
              </a: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4 шт.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Предложение № 3 – </a:t>
              </a:r>
              <a:r>
                <a:rPr lang="ru-RU" sz="20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1 шт.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ru-RU" sz="2000" dirty="0" smtClean="0">
                <a:solidFill>
                  <a:sysClr val="windowText" lastClr="000000"/>
                </a:solidFill>
                <a:latin typeface="Manrope Medium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0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(количество договоров не может превышать количество выделенных целевых мест)</a:t>
              </a:r>
              <a:endParaRPr lang="ru-RU" sz="2000" dirty="0">
                <a:solidFill>
                  <a:sysClr val="windowText" lastClr="000000"/>
                </a:solidFill>
                <a:latin typeface="Manrope Medium" pitchFamily="2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59326"/>
              </p:ext>
            </p:extLst>
          </p:nvPr>
        </p:nvGraphicFramePr>
        <p:xfrm>
          <a:off x="5818909" y="2557064"/>
          <a:ext cx="59975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169">
                  <a:extLst>
                    <a:ext uri="{9D8B030D-6E8A-4147-A177-3AD203B41FA5}">
                      <a16:colId xmlns:a16="http://schemas.microsoft.com/office/drawing/2014/main" val="2412380274"/>
                    </a:ext>
                  </a:extLst>
                </a:gridCol>
                <a:gridCol w="1999169">
                  <a:extLst>
                    <a:ext uri="{9D8B030D-6E8A-4147-A177-3AD203B41FA5}">
                      <a16:colId xmlns:a16="http://schemas.microsoft.com/office/drawing/2014/main" val="1641402418"/>
                    </a:ext>
                  </a:extLst>
                </a:gridCol>
                <a:gridCol w="1999169">
                  <a:extLst>
                    <a:ext uri="{9D8B030D-6E8A-4147-A177-3AD203B41FA5}">
                      <a16:colId xmlns:a16="http://schemas.microsoft.com/office/drawing/2014/main" val="795593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nrope Medium" pitchFamily="2" charset="0"/>
                        </a:rPr>
                        <a:t>Абитуриент</a:t>
                      </a:r>
                      <a:endParaRPr lang="ru-RU" dirty="0">
                        <a:latin typeface="Manrope Medium" pitchFamily="2" charset="0"/>
                      </a:endParaRPr>
                    </a:p>
                  </a:txBody>
                  <a:tcPr>
                    <a:solidFill>
                      <a:srgbClr val="9E2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nrope Medium" pitchFamily="2" charset="0"/>
                        </a:rPr>
                        <a:t>Предложение</a:t>
                      </a:r>
                      <a:endParaRPr lang="ru-RU" dirty="0">
                        <a:latin typeface="Manrope Medium" pitchFamily="2" charset="0"/>
                      </a:endParaRPr>
                    </a:p>
                  </a:txBody>
                  <a:tcPr>
                    <a:solidFill>
                      <a:srgbClr val="9E2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nrope Medium" pitchFamily="2" charset="0"/>
                        </a:rPr>
                        <a:t>Сумма баллов</a:t>
                      </a:r>
                      <a:endParaRPr lang="ru-RU" dirty="0">
                        <a:latin typeface="Manrope Medium" pitchFamily="2" charset="0"/>
                      </a:endParaRPr>
                    </a:p>
                  </a:txBody>
                  <a:tcPr>
                    <a:solidFill>
                      <a:srgbClr val="9E20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4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Иванов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Предложение № 1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295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Петров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Предложение № 3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290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6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Сидоров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Предложение № 3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287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Романов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Предложение №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 2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285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4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Федоров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Предложение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 № 2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Manrope Medium" pitchFamily="2" charset="0"/>
                        </a:rPr>
                        <a:t>280</a:t>
                      </a:r>
                      <a:endParaRPr lang="ru-RU" sz="1600" dirty="0">
                        <a:solidFill>
                          <a:srgbClr val="00B05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7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Игнатьев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Предложение № 1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275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4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Кондратьев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Предложение № 2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dirty="0" smtClean="0">
                          <a:solidFill>
                            <a:srgbClr val="C00000"/>
                          </a:solidFill>
                          <a:latin typeface="Manrope Medium" pitchFamily="2" charset="0"/>
                        </a:rPr>
                        <a:t>270</a:t>
                      </a:r>
                      <a:endParaRPr lang="ru-RU" sz="1600" strike="sngStrike" dirty="0">
                        <a:solidFill>
                          <a:srgbClr val="C00000"/>
                        </a:solidFill>
                        <a:latin typeface="Manrope Medium" pitchFamily="2" charset="0"/>
                      </a:endParaRPr>
                    </a:p>
                  </a:txBody>
                  <a:tcPr anchor="ctr">
                    <a:solidFill>
                      <a:srgbClr val="F0B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20795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679165" y="5558971"/>
            <a:ext cx="3707481" cy="1299029"/>
            <a:chOff x="1745667" y="2926079"/>
            <a:chExt cx="3857111" cy="33749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45667" y="2926079"/>
              <a:ext cx="3857111" cy="3374967"/>
            </a:xfrm>
            <a:prstGeom prst="roundRect">
              <a:avLst/>
            </a:prstGeom>
            <a:noFill/>
            <a:ln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бъект 2"/>
            <p:cNvSpPr txBox="1">
              <a:spLocks/>
            </p:cNvSpPr>
            <p:nvPr/>
          </p:nvSpPr>
          <p:spPr>
            <a:xfrm>
              <a:off x="1745667" y="2926079"/>
              <a:ext cx="3857111" cy="33749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  <a:t>Число абитуриентов</a:t>
              </a:r>
              <a:br>
                <a:rPr lang="ru-RU" sz="16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</a:br>
              <a:r>
                <a:rPr lang="ru-RU" sz="1600" dirty="0" smtClean="0">
                  <a:solidFill>
                    <a:sysClr val="windowText" lastClr="000000"/>
                  </a:solidFill>
                  <a:latin typeface="Russo One" panose="02000503050000020004" pitchFamily="2" charset="0"/>
                </a:rPr>
                <a:t>в конкурсном списке (7)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ru-RU" sz="1600" dirty="0">
                <a:solidFill>
                  <a:sysClr val="windowText" lastClr="000000"/>
                </a:solidFill>
                <a:latin typeface="Russo One" panose="02000503050000020004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По предложению № 1 –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2 чел.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По предложению № 2 –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3 чел.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По предложению № 3 – </a:t>
              </a:r>
              <a:r>
                <a:rPr lang="ru-RU" sz="16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nrope Medium" pitchFamily="2" charset="0"/>
                </a:rPr>
                <a:t>2 чел</a:t>
              </a:r>
              <a:r>
                <a:rPr lang="ru-RU" sz="1600" dirty="0" smtClean="0">
                  <a:solidFill>
                    <a:sysClr val="windowText" lastClr="000000"/>
                  </a:solidFill>
                  <a:latin typeface="Manrope Medium" pitchFamily="2" charset="0"/>
                </a:rPr>
                <a:t>.</a:t>
              </a:r>
              <a:endParaRPr lang="ru-RU" sz="1600" dirty="0">
                <a:solidFill>
                  <a:sysClr val="windowText" lastClr="000000"/>
                </a:solidFill>
                <a:latin typeface="Manrope Medium" pitchFamily="2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flipH="1">
            <a:off x="4970352" y="3114392"/>
            <a:ext cx="914400" cy="4436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70352" y="3482908"/>
            <a:ext cx="914400" cy="632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962369" y="3910700"/>
            <a:ext cx="856539" cy="2492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005647" y="3834500"/>
            <a:ext cx="879105" cy="3866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005647" y="3910699"/>
            <a:ext cx="879105" cy="6606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591175" y="4962527"/>
            <a:ext cx="22773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91175" y="4962528"/>
            <a:ext cx="0" cy="94297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591175" y="5348290"/>
            <a:ext cx="22773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86413" y="5905500"/>
            <a:ext cx="640556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1"/>
          <p:cNvSpPr txBox="1">
            <a:spLocks/>
          </p:cNvSpPr>
          <p:nvPr/>
        </p:nvSpPr>
        <p:spPr>
          <a:xfrm>
            <a:off x="6226969" y="5775921"/>
            <a:ext cx="2174081" cy="253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latin typeface="Manrope Medium" pitchFamily="2" charset="0"/>
              </a:rPr>
              <a:t>Не прошли по конкурсу</a:t>
            </a:r>
            <a:endParaRPr lang="ru-RU" sz="1400" dirty="0">
              <a:latin typeface="Manrope Medium" pitchFamily="2" charset="0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7505321" y="2960483"/>
            <a:ext cx="334979" cy="307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7505320" y="3328999"/>
            <a:ext cx="334979" cy="307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7505318" y="4057875"/>
            <a:ext cx="334979" cy="307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7505317" y="4449152"/>
            <a:ext cx="334979" cy="307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ysClr val="windowText" lastClr="000000"/>
                </a:solidFill>
                <a:latin typeface="Manrope Medium" pitchFamily="2" charset="0"/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ysClr val="windowText" lastClr="000000"/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56019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Проблема №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«Невозможно найти Вуз и его направления подготовки для создания предложения. Фильтр по названию учебного заведения не работает»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</a:b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Решение:</a:t>
            </a:r>
            <a:r>
              <a:rPr lang="ru-RU" sz="1800" dirty="0" smtClean="0">
                <a:latin typeface="Manrope Medium" pitchFamily="2" charset="0"/>
              </a:rPr>
              <a:t> Используйте кнопку «Все фильтры»: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/>
            </a:r>
            <a:br>
              <a:rPr lang="ru-RU" sz="1800" dirty="0" smtClean="0">
                <a:latin typeface="Manrope Medium" pitchFamily="2" charset="0"/>
              </a:rPr>
            </a:br>
            <a:r>
              <a:rPr lang="ru-RU" sz="1800" dirty="0" smtClean="0">
                <a:latin typeface="Manrope Medium" pitchFamily="2" charset="0"/>
              </a:rPr>
              <a:t>фильтр «Регион обучения»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– Хабаровский край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Фильтр «Вид места» –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Целевая квота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Manrope Medium" pitchFamily="2" charset="0"/>
              </a:rPr>
              <a:t>Фильтр «Направление подготовки» 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выбираете необходимое направление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574800" y="6377230"/>
            <a:ext cx="10617200" cy="48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*** Формулировка проблем составлена, исходя из озвученных проблем, возникающих у потенциальных заказчиков.</a:t>
            </a:r>
            <a:b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</a:b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Не является трактовкой </a:t>
            </a: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ВУЗа </a:t>
            </a: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и не отражает </a:t>
            </a:r>
            <a:r>
              <a:rPr lang="ru-RU" sz="1400" dirty="0" smtClean="0">
                <a:solidFill>
                  <a:srgbClr val="9E2041"/>
                </a:solidFill>
                <a:latin typeface="Manrope Medium" pitchFamily="2" charset="0"/>
              </a:rPr>
              <a:t>мнение ВУЗа.</a:t>
            </a:r>
            <a:endParaRPr lang="ru-RU" sz="1400" dirty="0">
              <a:solidFill>
                <a:srgbClr val="9E2041"/>
              </a:solidFill>
              <a:latin typeface="Manrope Medium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9886" y="1797085"/>
            <a:ext cx="9648627" cy="2774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0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03A67A-D7FF-46FD-8783-A4B45BBA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129683"/>
            <a:ext cx="9839227" cy="4107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E2041"/>
                </a:solidFill>
                <a:latin typeface="Russo One" panose="02000503050000020004" pitchFamily="2" charset="0"/>
              </a:rPr>
              <a:t>Актуальные проблемы***</a:t>
            </a:r>
            <a:endParaRPr lang="ru-RU" sz="2400" dirty="0">
              <a:solidFill>
                <a:srgbClr val="9E204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6400" y="775278"/>
            <a:ext cx="10515600" cy="32918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Устанавливаем указанные на предыдущем слайде фильтры</a:t>
            </a:r>
            <a:endParaRPr lang="ru-RU" sz="1800" dirty="0" smtClean="0"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9275" y="1162050"/>
            <a:ext cx="5781675" cy="2838450"/>
            <a:chOff x="3319462" y="1219200"/>
            <a:chExt cx="6119813" cy="31877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19462" y="1219200"/>
              <a:ext cx="6119813" cy="318777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319462" y="1847088"/>
              <a:ext cx="2947226" cy="438912"/>
            </a:xfrm>
            <a:prstGeom prst="rect">
              <a:avLst/>
            </a:prstGeom>
            <a:noFill/>
            <a:ln w="19050"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19462" y="2584704"/>
              <a:ext cx="2947226" cy="375082"/>
            </a:xfrm>
            <a:prstGeom prst="rect">
              <a:avLst/>
            </a:prstGeom>
            <a:noFill/>
            <a:ln w="19050"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19462" y="4031892"/>
              <a:ext cx="2947226" cy="375082"/>
            </a:xfrm>
            <a:prstGeom prst="rect">
              <a:avLst/>
            </a:prstGeom>
            <a:noFill/>
            <a:ln w="19050">
              <a:solidFill>
                <a:srgbClr val="9E2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бъект 1"/>
          <p:cNvSpPr txBox="1">
            <a:spLocks/>
          </p:cNvSpPr>
          <p:nvPr/>
        </p:nvSpPr>
        <p:spPr>
          <a:xfrm>
            <a:off x="5057775" y="3505200"/>
            <a:ext cx="7134225" cy="362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Получаем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список предложений, в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т.ч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 Medium" pitchFamily="2" charset="0"/>
              </a:rPr>
              <a:t>. с нужным Вузом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 Medium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9568" y="4302050"/>
            <a:ext cx="6867854" cy="23431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99568" y="5315304"/>
            <a:ext cx="1420307" cy="333980"/>
          </a:xfrm>
          <a:prstGeom prst="rect">
            <a:avLst/>
          </a:prstGeom>
          <a:noFill/>
          <a:ln w="19050">
            <a:solidFill>
              <a:srgbClr val="9E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</TotalTime>
  <Words>1328</Words>
  <Application>Microsoft Office PowerPoint</Application>
  <PresentationFormat>Широкоэкранный</PresentationFormat>
  <Paragraphs>344</Paragraphs>
  <Slides>20</Slides>
  <Notes>19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Manrope Medium</vt:lpstr>
      <vt:lpstr>Russo One</vt:lpstr>
      <vt:lpstr>Тема Office</vt:lpstr>
      <vt:lpstr>ПРИЕМ НА ЦЕЛЕВОЕ ОБУЧЕНИЕ</vt:lpstr>
      <vt:lpstr>Особенности приема в 2024 году в пределах целевой квоты</vt:lpstr>
      <vt:lpstr>Презентация PowerPoint</vt:lpstr>
      <vt:lpstr>Подача заявки и заявления о целевом обучении</vt:lpstr>
      <vt:lpstr>Алгоритм поступающего на целевое обучение в пределах квоты</vt:lpstr>
      <vt:lpstr>Зачисление поступающего на целевое обучение в пределах квоты - ПРИМЕР</vt:lpstr>
      <vt:lpstr>Зачисление поступающего на целевое обучение в пределах квоты - ПРИМЕР</vt:lpstr>
      <vt:lpstr>Актуальные проблемы***</vt:lpstr>
      <vt:lpstr>Актуальные проблемы***</vt:lpstr>
      <vt:lpstr>Актуальные проблемы***</vt:lpstr>
      <vt:lpstr>Актуальные проблемы***</vt:lpstr>
      <vt:lpstr>Актуальные проблемы***</vt:lpstr>
      <vt:lpstr>Актуальные проблемы***</vt:lpstr>
      <vt:lpstr>Актуальные проблемы***</vt:lpstr>
      <vt:lpstr>Актуальные проблемы***</vt:lpstr>
      <vt:lpstr>Актуальные проблемы***</vt:lpstr>
      <vt:lpstr>Актуальные проблемы</vt:lpstr>
      <vt:lpstr>Актуальные проблемы</vt:lpstr>
      <vt:lpstr>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lucifer1300@mail.ru</dc:creator>
  <cp:lastModifiedBy>M1</cp:lastModifiedBy>
  <cp:revision>386</cp:revision>
  <cp:lastPrinted>2024-01-20T01:54:29Z</cp:lastPrinted>
  <dcterms:created xsi:type="dcterms:W3CDTF">2023-10-11T02:03:22Z</dcterms:created>
  <dcterms:modified xsi:type="dcterms:W3CDTF">2024-05-24T03:58:56Z</dcterms:modified>
</cp:coreProperties>
</file>