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260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 t="243" b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11"/>
          <p:cNvSpPr/>
          <p:nvPr/>
        </p:nvSpPr>
        <p:spPr>
          <a:xfrm>
            <a:off x="685800" y="3698875"/>
            <a:ext cx="7772400" cy="287655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Ctr="0"/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8015-3947-4D48-B36F-133672549CE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FDF0-0F54-4E4D-9B47-4F6A7DEF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249C-D82F-4333-926E-B01D03A9C97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0428-7541-4365-9105-C718685D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/>
          <a:srcRect t="485" r="1335" b="17212"/>
          <a:stretch>
            <a:fillRect/>
          </a:stretch>
        </p:blipFill>
        <p:spPr bwMode="auto">
          <a:xfrm>
            <a:off x="0" y="0"/>
            <a:ext cx="419258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0DFE-B9A6-43CF-AD01-29B0E0D5ED21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882C-107B-48DA-B6FD-176A1D3A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CA04-F7D9-4E4F-9458-91FACC609822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B83E-8EDC-4095-A549-330DA245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B77D-077D-4FBA-90D9-D550B65B65A0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EB08-6A0C-4927-8F10-0E1C8135A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49D0-5522-4F8A-90FD-1617D01E3DD0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1C92-D95D-4C84-9211-17FA0303B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2D55-C6E5-4488-984E-51F08224B1D9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2C93-E83E-420A-97D7-925F77B49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C855-1013-446D-8D0F-75F3C24885EE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F789-8539-4176-8840-D87BDD469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4759-21E5-4F17-B482-6E8D869CB9C2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D28E-F873-4890-BF68-C6F70C0D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0DDF-0CE6-4CED-8803-1524AD851713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FA55-44EA-4836-849E-29AE57008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BBBC-D150-4E5D-BB47-E1A323F0A649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4CC3-5B83-4C01-9696-18B3DFFB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20125" y="61913"/>
            <a:ext cx="244475" cy="244475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050" y="30163"/>
            <a:ext cx="441325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5888" y="55563"/>
            <a:ext cx="1317625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363" y="179388"/>
            <a:ext cx="244475" cy="244475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625" y="6518275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38" y="11113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60325" y="36513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750" y="333375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5" y="190500"/>
            <a:ext cx="8743950" cy="6477000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513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14500"/>
            <a:ext cx="78867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0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FA6E3-2D98-43AF-B2EA-435364C84752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40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CDEF-7BAA-4E2C-B619-338B9584B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538" y="645795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/>
              <a:t>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FF0000"/>
                </a:solidFill>
              </a:rPr>
              <a:t>Щ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  <p:sldLayoutId id="214748379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Тема: </a:t>
            </a:r>
            <a:r>
              <a:rPr lang="ru-RU" dirty="0" err="1" smtClean="0"/>
              <a:t>БезОпасный</a:t>
            </a:r>
            <a:r>
              <a:rPr lang="ru-RU" dirty="0" smtClean="0"/>
              <a:t> интернет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Интернет-мошенничество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 хищение данных с кредитной карты</a:t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4248150" cy="2790825"/>
          </a:xfrm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4500563" y="1225550"/>
            <a:ext cx="4389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В ЧЕМ СОСТОИТ МОШЕННИЧЕСТВО? </a:t>
            </a:r>
          </a:p>
          <a:p>
            <a:pPr algn="just"/>
            <a:r>
              <a:rPr lang="ru-RU">
                <a:latin typeface="Constantia" pitchFamily="18" charset="0"/>
              </a:rPr>
              <a:t>Среди Интернет-мошенничеств широкое распространение получила применяемая хакерами техника «phishing»,состоящая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Материалы нежелательного содержания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  <a:cs typeface="Arial" charset="0"/>
              </a:rPr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4579" name="Picture 2" descr="&amp;Kcy;&amp;iecy;&amp;jcy;&amp;scy; &amp;dcy;&amp;lcy;&amp;yacy; &amp;pcy;&amp;iecy;&amp;dcy;&amp;acy;&amp;gcy;&amp;ocy;&amp;gcy;&amp;ocy;&amp;vcy; &amp;pcy;&amp;ocy; &amp;pcy;&amp;rcy;&amp;ocy;&amp;bcy;&amp;lcy;&amp;iecy;&amp;mcy;&amp;iecy; &quot;&amp;Fcy;&amp;ocy;&amp;rcy;&amp;mcy;&amp;icy;&amp;rcy;&amp;ocy;&amp;vcy;&amp;acy;&amp;ncy;&amp;icy;&amp;iecy; &amp;icy;&amp;ncy;&amp;fcy;&amp;ocy;&amp;rcy;&amp;mcy;&amp;acy;&amp;tscy;&amp;icy;&amp;ocy;&amp;ncy;&amp;ncy;&amp;ocy;&amp;jcy; &amp;kcy;&amp;ucy;&amp;lcy;&amp;softcy;&amp;tcy;&amp;ucy;&amp;rcy;&amp;ycy;&quot; &amp;Mcy;&amp;Bcy;&amp;Dcy;&amp;Ocy;&amp;Ucy; &quot;&amp;Dcy;&amp;iecy;&amp;tcy;&amp;scy;&amp;kcy;&amp;icy;&amp;jcy; &amp;scy;&amp;acy;&amp;dcy; 21 &quot;&amp;Lcy;&amp;ucy;&amp;kcy;&amp;ocy;&amp;mcy;&amp;ocy;&amp;rcy;&amp;sof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3"/>
            <a:ext cx="421481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Зависимость от он-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лайн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игр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7950" y="908050"/>
            <a:ext cx="4895850" cy="58340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Следующие сообщения были размещены на форумах и в коментариях игровых сайтов. Приводим их без имзенений, за исключением небольшой правки в указанных местах: </a:t>
            </a:r>
            <a:br>
              <a:rPr lang="ru-RU" sz="1600" smtClean="0">
                <a:latin typeface="Arial" charset="0"/>
                <a:cs typeface="Arial" charset="0"/>
              </a:rPr>
            </a:br>
            <a:r>
              <a:rPr lang="ru-RU" sz="1600" smtClean="0">
                <a:latin typeface="Arial" charset="0"/>
                <a:cs typeface="Arial" charset="0"/>
              </a:rPr>
              <a:t/>
            </a:r>
            <a:br>
              <a:rPr lang="ru-RU" sz="1600" smtClean="0">
                <a:latin typeface="Arial" charset="0"/>
                <a:cs typeface="Arial" charset="0"/>
              </a:rPr>
            </a:br>
            <a:r>
              <a:rPr lang="ru-RU" sz="1600" smtClean="0">
                <a:latin typeface="Arial" charset="0"/>
                <a:cs typeface="Arial" charset="0"/>
              </a:rPr>
              <a:t>"Мне 14, и я наркоман ... мои родители очень переживают. У меня есть 6 персонажей 85-го уровня, большинство их них полностью одеты. Таким образом, у меня нет жизни кроме игры, я не могу даже представить, что я буду делать, если я их удалю. Я очень хочу бросить, но я не могу. Я имею в виду, что [ругательство удалено] игра контролирует меня и я не могу остановиться. Я почти уже решился их удлаить, но я боюсь что с выходом панд я опять начну качать новых чаров«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"Мне 12 и я не могу перестать играть. Я играю около 8-10 часов в день, главным образом потому, что все мои друзья тоже играют и им скучно, когда я не играю."</a:t>
            </a:r>
          </a:p>
          <a:p>
            <a:pPr marL="0" indent="0">
              <a:buFont typeface="Arial" charset="0"/>
              <a:buNone/>
            </a:pP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3903663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Симптомами компьютерной </a:t>
            </a:r>
            <a:r>
              <a:rPr lang="ru-RU" b="1" dirty="0" err="1">
                <a:solidFill>
                  <a:srgbClr val="FF0000"/>
                </a:solidFill>
              </a:rPr>
              <a:t>игромании</a:t>
            </a:r>
            <a:r>
              <a:rPr lang="ru-RU" b="1" dirty="0">
                <a:solidFill>
                  <a:srgbClr val="FF0000"/>
                </a:solidFill>
              </a:rPr>
              <a:t> можно считать: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125538"/>
            <a:ext cx="7886700" cy="4460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Появление чувства радости, эйфории при контакте с компьютером, при ожидании этого контакта.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Отсутствие контроля над временем, проведенным за игрой.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Желание увеличить время пребывания в игре.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Появление чувства раздражения, гнева, либо пустоты, депрессии при отсутствии возможности поиграть.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Возникновение проблем в общении с близкими, в школе или на работе.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Компьютерная игромания также опасна, как и другие виды зависимости. Потому, что в основе лежит болезненное состояние психики, и последующая дезадаптация человека. При этом страдает и физическое здоровье. Нередки случаи инфарктов и инсультов за компьютером. Компьютер является источником электромагнитного излучения и неионизирующей радиации, которая негативно воздействует на генофонд. Постоянное сидение за компьютером способствует развитию расстройств нервной системы и психосоматическим заболеваниям (головные боли, кожные заболевания, гипертонии, язвы, гастриты, колиты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этого избежать?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196975"/>
            <a:ext cx="55451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b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Constantia" pitchFamily="18" charset="0"/>
                <a:cs typeface="Arial" charset="0"/>
              </a:rPr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smtClean="0">
                <a:latin typeface="Constantia" pitchFamily="18" charset="0"/>
                <a:cs typeface="Arial" charset="0"/>
              </a:rPr>
              <a:t> </a:t>
            </a:r>
            <a:endParaRPr lang="ru-RU" smtClean="0">
              <a:latin typeface="Constantia" pitchFamily="18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9699" name="Picture 2" descr="&amp;Scy;&amp;tcy;&amp;rcy;&amp;iecy;&amp;lcy;&amp;iecy;&amp;tscy; - &amp;Gcy;&amp;ocy;&amp;rcy;&amp;ocy;&amp;scy;&amp;kcy;&amp;ocy;&amp;pcy; &amp;ncy;&amp;acy; &amp;kcy;&amp;acy;&amp;zhcy;&amp;dcy;&amp;ycy;&amp;jcy; &amp;dcy;&amp;iecy;&amp;ncy;&amp;softcy;. &amp;Gcy;&amp;ocy;&amp;rcy;&amp;ocy;&amp;scy;&amp;kcy;&amp;ocy;&amp;pcy; &amp;vcy; &amp;kcy;&amp;acy;&amp;rcy;&amp;tcy;&amp;icy;&amp;ncy;&amp;kcy;&amp;acy;&amp;khcy; &amp;ncy;&amp;acy; 1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365625"/>
            <a:ext cx="20812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0723" name="Рисунок 4" descr="virus3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164138"/>
            <a:ext cx="12954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  <a:b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Constantia" pitchFamily="18" charset="0"/>
              </a:rPr>
              <a:t>А)Посещая веб-сайты, нужно самостоятельно набирать в обозревателе адрес веб-сайта или пользоваться ссылкой из «Избранного» (</a:t>
            </a:r>
            <a:r>
              <a:rPr lang="ru-RU" sz="2400" dirty="0" err="1" smtClean="0">
                <a:latin typeface="Constantia" pitchFamily="18" charset="0"/>
              </a:rPr>
              <a:t>Favorites</a:t>
            </a:r>
            <a:r>
              <a:rPr lang="ru-RU" sz="2400" dirty="0" smtClean="0">
                <a:latin typeface="Constantia" pitchFamily="18" charset="0"/>
              </a:rPr>
              <a:t>); никогда не нужно щелкать на ссылку, содержащуюся в подозрительном электронном письме.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Constantia" pitchFamily="18" charset="0"/>
              </a:rPr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257800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Вывод напрашивается один, компьютерную зависимость необходимо лечить, а еще лучше заниматься профилактикой: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Не относиться к нему как к «вредной привычке» от которой легко избавиться.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Следует обратить внимание на свое поведение и взаимоотношения с другими людьми..</a:t>
            </a:r>
            <a:endParaRPr lang="ru-RU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Побольше общаться с родителями и своими сверстниками. </a:t>
            </a:r>
            <a:endParaRPr lang="ru-RU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Согласно </a:t>
            </a:r>
            <a:r>
              <a:rPr lang="ru-RU" sz="2000" dirty="0"/>
              <a:t>гигиеническим требованиям, 7-10 летние дети должны находиться за компьютером не больше 45 минут в день, 11-13 летние - два раза в день по 45 минут, старше - три раза в день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511175" y="369888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Bookman Old Style" pitchFamily="18" charset="0"/>
              </a:rPr>
              <a:t>Зависимость от он-лайн игр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Опрос: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00063" y="1285875"/>
            <a:ext cx="7886700" cy="4462463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У вас дома есть компьютер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  <a:endParaRPr lang="ru-RU" smtClean="0">
              <a:latin typeface="Arial" charset="0"/>
              <a:cs typeface="Arial" charset="0"/>
            </a:endParaRPr>
          </a:p>
          <a:p>
            <a:r>
              <a:rPr lang="ru-RU" smtClean="0">
                <a:latin typeface="Arial" charset="0"/>
                <a:cs typeface="Arial" charset="0"/>
              </a:rPr>
              <a:t>Есть ли у вас выход в интернет?</a:t>
            </a:r>
          </a:p>
          <a:p>
            <a:r>
              <a:rPr lang="ru-RU" smtClean="0">
                <a:latin typeface="Arial" charset="0"/>
                <a:cs typeface="Arial" charset="0"/>
              </a:rPr>
              <a:t>Выходите ли вы самостоятельно (без надзора родителей) в интернет?</a:t>
            </a:r>
          </a:p>
          <a:p>
            <a:r>
              <a:rPr lang="ru-RU" smtClean="0">
                <a:latin typeface="Arial" charset="0"/>
                <a:cs typeface="Arial" charset="0"/>
              </a:rPr>
              <a:t>Как долго вам разрешается работать за компьютером? 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5363" name="Picture 2" descr="&amp;Icy;&amp;ncy;&amp;tcy;&amp;iecy;&amp;rcy;&amp;ncy;&amp;iecy;&amp;shcy;&amp;kcy;&amp;acy; &amp;icy; &amp;Mcy;&amp;icy;&amp;tcy;&amp;yacy;&amp;scy;&amp;icy;&amp;kcy; &amp;pcy;&amp;ocy;&amp;bcy;&amp;ycy;&amp;vcy;&amp;acy;&amp;lcy;&amp;icy; &amp;vcy; &amp;dcy;&amp;iecy;&amp;tcy;&amp;scy;&amp;kcy;&amp;ocy;&amp;mcy; &amp;lcy;&amp;acy;&amp;gcy;&amp;iecy;&amp;rcy;&amp;iecy; &quot;&amp;Rcy;&amp;iecy;&amp;scy;&amp;pcy;&amp;ucy;&amp;bcy;&amp;lcy;&amp;icy;&amp;kcy;&amp;acy; 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488" y="3644900"/>
            <a:ext cx="53705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&amp;Pcy;&amp;ocy;&amp;tcy;&amp;iecy;&amp;rcy;&amp;yacy;&amp;ncy;&amp;ocy;&amp;iecy; &amp;scy; &amp;Icy;&amp;ncy;&amp;tcy;&amp;iecy;&amp;rcy;&amp;ncy;&amp;iecy;&amp;tcy;&amp;ocy;&amp;m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8" y="0"/>
            <a:ext cx="26908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Помните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Существуют множество познавательных, развивающих игр. Виртуальная реальность при умелом использовании является полем для развития, познания и совершенствования человека. Это требование реальности. Но все хорошо в меру. Компьютер не должен заменять другие способы познания, развития и общения.</a:t>
            </a:r>
          </a:p>
        </p:txBody>
      </p:sp>
      <p:pic>
        <p:nvPicPr>
          <p:cNvPr id="33796" name="Picture 2" descr="C:\Users\Надежда\Desktop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365625"/>
            <a:ext cx="3492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b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Bookman Old Style" pitchFamily="18" charset="0"/>
              </a:rPr>
              <a:t>ИНТЕРНЕТ может быть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Bookman Old Style" pitchFamily="18" charset="0"/>
              </a:rPr>
              <a:t>прекрасным и полезным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Bookman Old Style" pitchFamily="18" charset="0"/>
              </a:rPr>
              <a:t>средством для обучения,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Bookman Old Style" pitchFamily="18" charset="0"/>
              </a:rPr>
              <a:t>отдыха или общения с друзьями. </a:t>
            </a:r>
            <a:endParaRPr lang="ru-RU" b="1" dirty="0" smtClean="0"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– как и </a:t>
            </a:r>
            <a:endParaRPr lang="ru-RU" sz="2400" b="1" dirty="0" smtClean="0"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реальный </a:t>
            </a:r>
            <a:r>
              <a:rPr lang="ru-RU" sz="2400" b="1" dirty="0">
                <a:latin typeface="Bookman Old Style" pitchFamily="18" charset="0"/>
              </a:rPr>
              <a:t>мир –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latin typeface="Bookman Old Style" pitchFamily="18" charset="0"/>
              </a:rPr>
              <a:t>Сеть тоже может </a:t>
            </a:r>
            <a:endParaRPr lang="ru-RU" sz="2400" b="1" dirty="0" smtClean="0"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быть </a:t>
            </a:r>
            <a:r>
              <a:rPr lang="ru-RU" sz="2400" b="1" dirty="0">
                <a:latin typeface="Bookman Old Style" pitchFamily="18" charset="0"/>
              </a:rPr>
              <a:t>опасна!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4819" name="Picture 4" descr="C:\Users\Надежда\Desktop\ot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924175"/>
            <a:ext cx="3735388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Какие опасности таит в себе Интернет?</a:t>
            </a:r>
          </a:p>
        </p:txBody>
      </p:sp>
      <p:pic>
        <p:nvPicPr>
          <p:cNvPr id="16387" name="Picture 2" descr="&amp;Kcy;&amp;lcy;&amp;iocy;&amp;vcy;&amp;ycy;&amp;iecy; &amp;scy;&amp;mcy;&amp;iecy;&amp;shcy;&amp;ncy;&amp;ycy;&amp;iecy; &amp;acy;&amp;ncy;&amp;iecy;&amp;kcy;&amp;dcy;&amp;ocy;&amp;tcy;&amp;ycy; &amp;pcy;&amp;rcy;&amp;ocy; &amp;icy;&amp;ncy;&amp;tcy;&amp;iecy;&amp;rcy;&amp;ncy;&amp;iecy;&amp;t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133600"/>
            <a:ext cx="5768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61928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2" action="ppaction://hlinksldjump"/>
              </a:rPr>
              <a:t>Преступники в интернете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3" action="ppaction://hlinksldjump"/>
              </a:rPr>
              <a:t>Зависимость от он-</a:t>
            </a:r>
            <a:r>
              <a:rPr lang="ru-RU" b="1" dirty="0" err="1" smtClean="0">
                <a:solidFill>
                  <a:srgbClr val="0070C0"/>
                </a:solidFill>
                <a:latin typeface="Bookman Old Style" pitchFamily="18" charset="0"/>
                <a:hlinkClick r:id="rId3" action="ppaction://hlinksldjump"/>
              </a:rPr>
              <a:t>лайн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3" action="ppaction://hlinksldjump"/>
              </a:rPr>
              <a:t> игр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4" action="ppaction://hlinksldjump"/>
              </a:rPr>
              <a:t>Интернет - дневники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5" action="ppaction://hlinksldjump"/>
              </a:rPr>
              <a:t>Недостоверная информация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6" action="ppaction://hlinksldjump"/>
              </a:rPr>
              <a:t>Вредоносные программы</a:t>
            </a:r>
            <a:endParaRPr lang="ru-RU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7" action="ppaction://hlinksldjump"/>
              </a:rPr>
              <a:t>Интернет-мошенничество и хищение данных с кредитной карты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hlinkClick r:id="rId8" action="ppaction://hlinksldjump"/>
              </a:rPr>
              <a:t>Материалы нежелательного содержания</a:t>
            </a:r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  <a:latin typeface="Bookman Old Style" pitchFamily="18" charset="0"/>
                <a:hlinkClick r:id="rId9" action="ppaction://hlinksldjump"/>
              </a:rPr>
              <a:t>Онлайновое пиратство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2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Constantia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Преступники в интернете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832475"/>
          </a:xfrm>
        </p:spPr>
        <p:txBody>
          <a:bodyPr rtlCol="0"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Constantia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 smtClean="0">
                <a:latin typeface="Constantia" pitchFamily="18" charset="0"/>
              </a:rPr>
              <a:t>Преступники </a:t>
            </a:r>
            <a:r>
              <a:rPr lang="ru-RU" sz="2600" dirty="0">
                <a:latin typeface="Constantia" pitchFamily="18" charset="0"/>
              </a:rPr>
              <a:t>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Онлайновое пиратство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19458" name="Объект 3" descr="originnal_631d9105c2d84779477fa04152640c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285875"/>
            <a:ext cx="3908425" cy="2527300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45735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Онлайновое пиратство – это незаконное копирование и распространение (как для деловых, так и для</a:t>
            </a:r>
            <a:r>
              <a:rPr lang="ru-RU" sz="2400" b="1">
                <a:latin typeface="Constantia" pitchFamily="18" charset="0"/>
              </a:rPr>
              <a:t> </a:t>
            </a:r>
            <a:r>
              <a:rPr lang="ru-RU" sz="2400">
                <a:latin typeface="Constantia" pitchFamily="18" charset="0"/>
              </a:rPr>
              <a:t>личных целей) материалов, защищенных авторским</a:t>
            </a:r>
            <a:r>
              <a:rPr lang="ru-RU" sz="2400" b="1">
                <a:latin typeface="Constantia" pitchFamily="18" charset="0"/>
              </a:rPr>
              <a:t> </a:t>
            </a:r>
            <a:r>
              <a:rPr lang="ru-RU" sz="2400">
                <a:latin typeface="Constantia" pitchFamily="18" charset="0"/>
              </a:rPr>
              <a:t>правом – например, музыки, фильмов, игр или программ – без разрешения правообладателя.</a:t>
            </a:r>
          </a:p>
        </p:txBody>
      </p:sp>
      <p:pic>
        <p:nvPicPr>
          <p:cNvPr id="19460" name="Picture 2" descr="&amp;Vcy;&amp;icy;&amp;dcy;&amp;iecy;&amp;ocy; &amp;scy;&amp;tcy;&amp;rcy;&amp;acy;&amp;shcy;&amp;ncy;&amp;acy;&amp;yacy; &amp;pcy;&amp;rcy;&amp;acy;&amp;vcy;&amp;dcy;&amp;acy; &amp;pcy;&amp;rcy;&amp;ocy; &amp;icy;&amp;ncy;&amp;tcy;&amp;iecy;&amp;rcy;&amp;ncy;&amp;iecy;&amp;tcy; - &amp;scy;&amp;mcy;&amp;ocy;&amp;tcy;&amp;rcy;&amp;iecy;&amp;tcy;&amp;softcy; &amp;ocy;&amp;ncy;&amp;lcy;&amp;acy;&amp;jcy;&amp;ncy; &amp;rcy;&amp;ocy;&amp;lcy;&amp;icy;&amp;kcy; &quot;&amp;scy;&amp;tcy;&amp;rcy;&amp;acy;&amp;shcy;&amp;ncy;&amp;acy;&amp;yacy; &amp;pcy;&amp;rcy;&amp;acy;&amp;vcy;&amp;dcy;&amp;acy; &amp;pcy;&amp;rcy;&amp;ocy; &amp;icy;&amp;ncy;&amp;tcy;&amp;iecy;&amp;rcy;&amp;ncy;&amp;iecy;&amp;tcy;&quot; &amp;bcy;&amp;iecy;&amp;scy;&amp;pcy;&amp;lcy;&amp;acy;&amp;tcy;&amp;ncy;&amp;ocy; &amp;ncy;&amp;acy; &amp;scy;&amp;acy;&amp;jcy;&amp;tcy;&amp;iecy; Smotri.com. &amp;Vcy;&amp;icy;&amp;dcy;&amp;iecy;&amp;ocy;&amp;r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0"/>
            <a:ext cx="213836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Интернет - дневники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84213" y="908050"/>
            <a:ext cx="7886700" cy="4462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Constantia" pitchFamily="18" charset="0"/>
                <a:cs typeface="Arial" charset="0"/>
              </a:rPr>
              <a:t>Увлечение веб-журналами (или, иначе говоря, блогами) распространяется со скоростью пожара, особенно среди подростков, которые порой ведут интернет-дневники без ведома взрослых. Последние исследования показывают, что сегодня примерно половина всех веб-журналов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pPr marL="0" indent="0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Недостоверная информация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5554663" cy="5073650"/>
          </a:xfrm>
        </p:spPr>
        <p:txBody>
          <a:bodyPr/>
          <a:lstStyle/>
          <a:p>
            <a:r>
              <a:rPr lang="ru-RU" sz="2400" smtClean="0">
                <a:latin typeface="Constantia" pitchFamily="18" charset="0"/>
                <a:cs typeface="Arial" charset="0"/>
              </a:rPr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981075"/>
            <a:ext cx="31003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Вредоносные программы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981075"/>
            <a:ext cx="5400675" cy="452596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onstantia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>
                <a:latin typeface="Constantia" pitchFamily="18" charset="0"/>
              </a:rPr>
              <a:t>Cети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928813"/>
            <a:ext cx="29972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227</TotalTime>
  <Words>1054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Клавиатура</vt:lpstr>
      <vt:lpstr>Тема: БезОпасный интернет</vt:lpstr>
      <vt:lpstr>Опрос:</vt:lpstr>
      <vt:lpstr>Вопрос 1</vt:lpstr>
      <vt:lpstr>Слайд 4</vt:lpstr>
      <vt:lpstr>Преступники в интернете </vt:lpstr>
      <vt:lpstr>Онлайновое пиратство </vt:lpstr>
      <vt:lpstr>Интернет - дневники </vt:lpstr>
      <vt:lpstr>Недостоверная информация </vt:lpstr>
      <vt:lpstr>Вредоносные программы </vt:lpstr>
      <vt:lpstr>Интернет-мошенничество и хищение данных с кредитной карты </vt:lpstr>
      <vt:lpstr>Материалы нежелательного содержания </vt:lpstr>
      <vt:lpstr>Зависимость от он-лайн игр </vt:lpstr>
      <vt:lpstr>Симптомами компьютерной игромании можно считать: </vt:lpstr>
      <vt:lpstr>Слайд 14</vt:lpstr>
      <vt:lpstr>Как этого избежать?</vt:lpstr>
      <vt:lpstr>Преступники в интернете </vt:lpstr>
      <vt:lpstr>Вредоносные программы</vt:lpstr>
      <vt:lpstr>Интернет-мошенничество И хищение данных с кредитной карты</vt:lpstr>
      <vt:lpstr>Слайд 19</vt:lpstr>
      <vt:lpstr>Помните:</vt:lpstr>
      <vt:lpstr>Помните!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Надежда</dc:creator>
  <cp:lastModifiedBy>школа</cp:lastModifiedBy>
  <cp:revision>21</cp:revision>
  <dcterms:created xsi:type="dcterms:W3CDTF">2012-09-24T03:07:33Z</dcterms:created>
  <dcterms:modified xsi:type="dcterms:W3CDTF">2022-05-31T00:57:45Z</dcterms:modified>
</cp:coreProperties>
</file>