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78" r:id="rId2"/>
    <p:sldId id="260" r:id="rId3"/>
    <p:sldId id="257" r:id="rId4"/>
    <p:sldId id="258" r:id="rId5"/>
    <p:sldId id="259" r:id="rId6"/>
    <p:sldId id="262" r:id="rId7"/>
    <p:sldId id="263" r:id="rId8"/>
    <p:sldId id="265" r:id="rId9"/>
    <p:sldId id="266" r:id="rId10"/>
    <p:sldId id="267" r:id="rId11"/>
    <p:sldId id="268" r:id="rId12"/>
    <p:sldId id="261" r:id="rId13"/>
    <p:sldId id="269" r:id="rId14"/>
    <p:sldId id="270" r:id="rId15"/>
    <p:sldId id="273" r:id="rId16"/>
    <p:sldId id="274" r:id="rId17"/>
    <p:sldId id="275" r:id="rId18"/>
    <p:sldId id="276" r:id="rId19"/>
    <p:sldId id="271" r:id="rId20"/>
    <p:sldId id="272" r:id="rId21"/>
    <p:sldId id="27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solidFill>
          <a:srgbClr val="E5E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/>
        </p:nvPicPr>
        <p:blipFill>
          <a:blip r:embed="rId2" cstate="print"/>
          <a:srcRect t="243" b="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11"/>
          <p:cNvSpPr/>
          <p:nvPr/>
        </p:nvSpPr>
        <p:spPr>
          <a:xfrm>
            <a:off x="685800" y="3698875"/>
            <a:ext cx="7772400" cy="287655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  <a:alpha val="25000"/>
                  <a:lumMod val="70000"/>
                  <a:lumOff val="3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99308"/>
            <a:ext cx="7772400" cy="2855912"/>
          </a:xfrm>
        </p:spPr>
        <p:txBody>
          <a:bodyPr anchorCtr="0"/>
          <a:lstStyle>
            <a:lvl1pPr algn="ctr">
              <a:defRPr sz="56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8015-3947-4D48-B36F-133672549CEA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4FDF0-0F54-4E4D-9B47-4F6A7DEFE6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2249C-D82F-4333-926E-B01D03A9C97A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80428-7541-4365-9105-C718685D7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>
            <a:picLocks noChangeAspect="1"/>
          </p:cNvPicPr>
          <p:nvPr/>
        </p:nvPicPr>
        <p:blipFill>
          <a:blip r:embed="rId2" cstate="print"/>
          <a:srcRect t="485" r="1335" b="17212"/>
          <a:stretch>
            <a:fillRect/>
          </a:stretch>
        </p:blipFill>
        <p:spPr bwMode="auto">
          <a:xfrm>
            <a:off x="0" y="0"/>
            <a:ext cx="4192588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4305993"/>
            <a:ext cx="6858000" cy="1820486"/>
          </a:xfrm>
        </p:spPr>
        <p:txBody>
          <a:bodyPr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Объект 14"/>
          <p:cNvSpPr>
            <a:spLocks noGrp="1"/>
          </p:cNvSpPr>
          <p:nvPr>
            <p:ph sz="quarter" idx="13"/>
          </p:nvPr>
        </p:nvSpPr>
        <p:spPr>
          <a:xfrm>
            <a:off x="4538749" y="423949"/>
            <a:ext cx="4189326" cy="3425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C0DFE-B9A6-43CF-AD01-29B0E0D5ED21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9882C-107B-48DA-B6FD-176A1D3A1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4CA04-F7D9-4E4F-9458-91FACC609822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1B83E-8EDC-4095-A549-330DA2456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9B77D-077D-4FBA-90D9-D550B65B65A0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0EB08-6A0C-4927-8F10-0E1C8135A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695796"/>
            <a:ext cx="3886200" cy="44811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95796"/>
            <a:ext cx="3886200" cy="44811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C49D0-5522-4F8A-90FD-1617D01E3DD0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51C92-D95D-4C84-9211-17FA0303B5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90946"/>
            <a:ext cx="7886700" cy="13399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E2D55-C6E5-4488-984E-51F08224B1D9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32C93-E83E-420A-97D7-925F77B49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AC855-1013-446D-8D0F-75F3C24885EE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0F789-8539-4176-8840-D87BDD4690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D4759-21E5-4F17-B482-6E8D869CB9C2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3D28E-F873-4890-BF68-C6F70C0D31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F0DDF-0CE6-4CED-8803-1524AD851713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7FA55-44EA-4836-849E-29AE57008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EBBBC-D150-4E5D-BB47-E1A323F0A649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14CC3-5B83-4C01-9696-18B3DFFB9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агетная рамка 21"/>
          <p:cNvSpPr/>
          <p:nvPr/>
        </p:nvSpPr>
        <p:spPr>
          <a:xfrm rot="19210274">
            <a:off x="8620125" y="61913"/>
            <a:ext cx="244475" cy="244475"/>
          </a:xfrm>
          <a:prstGeom prst="bevel">
            <a:avLst>
              <a:gd name="adj" fmla="val 15530"/>
            </a:avLst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2</a:t>
            </a:r>
            <a:endParaRPr lang="ru-RU" sz="800" dirty="0"/>
          </a:p>
        </p:txBody>
      </p:sp>
      <p:sp>
        <p:nvSpPr>
          <p:cNvPr id="19" name="Багетная рамка 18"/>
          <p:cNvSpPr/>
          <p:nvPr/>
        </p:nvSpPr>
        <p:spPr>
          <a:xfrm rot="549100">
            <a:off x="4591050" y="30163"/>
            <a:ext cx="441325" cy="279400"/>
          </a:xfrm>
          <a:prstGeom prst="bevel">
            <a:avLst>
              <a:gd name="adj" fmla="val 15530"/>
            </a:avLst>
          </a:prstGeom>
          <a:solidFill>
            <a:srgbClr val="CC99FF"/>
          </a:solidFill>
          <a:ln>
            <a:solidFill>
              <a:srgbClr val="CC99F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/>
              <a:t>Tab</a:t>
            </a:r>
            <a:endParaRPr lang="ru-RU" sz="900" dirty="0"/>
          </a:p>
        </p:txBody>
      </p:sp>
      <p:sp>
        <p:nvSpPr>
          <p:cNvPr id="18" name="Багетная рамка 17"/>
          <p:cNvSpPr/>
          <p:nvPr/>
        </p:nvSpPr>
        <p:spPr>
          <a:xfrm rot="21354383">
            <a:off x="6465888" y="55563"/>
            <a:ext cx="1317625" cy="279400"/>
          </a:xfrm>
          <a:prstGeom prst="bevel">
            <a:avLst>
              <a:gd name="adj" fmla="val 15768"/>
            </a:avLst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Багетная рамка 16"/>
          <p:cNvSpPr/>
          <p:nvPr/>
        </p:nvSpPr>
        <p:spPr>
          <a:xfrm rot="1019198">
            <a:off x="8869363" y="179388"/>
            <a:ext cx="244475" cy="244475"/>
          </a:xfrm>
          <a:prstGeom prst="bevel">
            <a:avLst>
              <a:gd name="adj" fmla="val 15530"/>
            </a:avLst>
          </a:prstGeom>
          <a:solidFill>
            <a:srgbClr val="37CBFF"/>
          </a:solidFill>
          <a:ln>
            <a:solidFill>
              <a:srgbClr val="37CBF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9</a:t>
            </a:r>
            <a:endParaRPr lang="ru-RU" sz="800" dirty="0"/>
          </a:p>
        </p:txBody>
      </p:sp>
      <p:sp>
        <p:nvSpPr>
          <p:cNvPr id="14" name="Багетная рамка 13"/>
          <p:cNvSpPr/>
          <p:nvPr/>
        </p:nvSpPr>
        <p:spPr>
          <a:xfrm rot="474543">
            <a:off x="8810625" y="6518275"/>
            <a:ext cx="279400" cy="279400"/>
          </a:xfrm>
          <a:prstGeom prst="bevel">
            <a:avLst>
              <a:gd name="adj" fmla="val 15530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/>
              <a:t>Alt</a:t>
            </a:r>
            <a:endParaRPr lang="ru-RU" sz="800" dirty="0"/>
          </a:p>
        </p:txBody>
      </p:sp>
      <p:sp>
        <p:nvSpPr>
          <p:cNvPr id="13" name="Багетная рамка 12"/>
          <p:cNvSpPr/>
          <p:nvPr/>
        </p:nvSpPr>
        <p:spPr>
          <a:xfrm rot="5113579">
            <a:off x="338138" y="11113"/>
            <a:ext cx="279400" cy="279400"/>
          </a:xfrm>
          <a:prstGeom prst="bevel">
            <a:avLst>
              <a:gd name="adj" fmla="val 1553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/>
              <a:t>Ins</a:t>
            </a:r>
            <a:endParaRPr lang="ru-RU" sz="800" dirty="0"/>
          </a:p>
        </p:txBody>
      </p:sp>
      <p:sp>
        <p:nvSpPr>
          <p:cNvPr id="12" name="Багетная рамка 11"/>
          <p:cNvSpPr/>
          <p:nvPr/>
        </p:nvSpPr>
        <p:spPr>
          <a:xfrm rot="1019198">
            <a:off x="60325" y="36513"/>
            <a:ext cx="279400" cy="279400"/>
          </a:xfrm>
          <a:prstGeom prst="bevel">
            <a:avLst>
              <a:gd name="adj" fmla="val 15530"/>
            </a:avLst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tx1"/>
                </a:solidFill>
              </a:rPr>
              <a:t>Esc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11" name="Багетная рамка 10"/>
          <p:cNvSpPr/>
          <p:nvPr/>
        </p:nvSpPr>
        <p:spPr>
          <a:xfrm rot="20696560">
            <a:off x="31750" y="333375"/>
            <a:ext cx="279400" cy="279400"/>
          </a:xfrm>
          <a:prstGeom prst="bevel">
            <a:avLst>
              <a:gd name="adj" fmla="val 15530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/>
              <a:t>End</a:t>
            </a:r>
            <a:endParaRPr lang="ru-RU" sz="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0025" y="190500"/>
            <a:ext cx="8743950" cy="6477000"/>
          </a:xfrm>
          <a:prstGeom prst="roundRect">
            <a:avLst>
              <a:gd name="adj" fmla="val 6000"/>
            </a:avLst>
          </a:prstGeom>
          <a:solidFill>
            <a:srgbClr val="E5EAF0"/>
          </a:solidFill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90513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714500"/>
            <a:ext cx="7886700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2404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5FA6E3-2D98-43AF-B2EA-435364C84752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2404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2404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B5CDEF-7BAA-4E2C-B619-338B9584B9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Багетная рамка 14"/>
          <p:cNvSpPr/>
          <p:nvPr/>
        </p:nvSpPr>
        <p:spPr>
          <a:xfrm rot="4193504">
            <a:off x="109538" y="6457950"/>
            <a:ext cx="279400" cy="279400"/>
          </a:xfrm>
          <a:prstGeom prst="bevel">
            <a:avLst>
              <a:gd name="adj" fmla="val 15530"/>
            </a:avLst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36000" rIns="0" bIns="36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b="1" dirty="0"/>
              <a:t>O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dirty="0">
                <a:solidFill>
                  <a:srgbClr val="FF0000"/>
                </a:solidFill>
              </a:rPr>
              <a:t>Щ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2" r:id="rId2"/>
    <p:sldLayoutId id="2147483791" r:id="rId3"/>
    <p:sldLayoutId id="2147483790" r:id="rId4"/>
    <p:sldLayoutId id="2147483789" r:id="rId5"/>
    <p:sldLayoutId id="2147483788" r:id="rId6"/>
    <p:sldLayoutId id="2147483787" r:id="rId7"/>
    <p:sldLayoutId id="2147483786" r:id="rId8"/>
    <p:sldLayoutId id="2147483785" r:id="rId9"/>
    <p:sldLayoutId id="2147483784" r:id="rId10"/>
    <p:sldLayoutId id="2147483783" r:id="rId11"/>
    <p:sldLayoutId id="2147483794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rgbClr val="002060"/>
          </a:solidFill>
          <a:effectLst>
            <a:glow rad="63500">
              <a:schemeClr val="bg1"/>
            </a:glow>
          </a:effectLst>
          <a:latin typeface="Arial Black" panose="020B0A04020102020204" pitchFamily="34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2060"/>
          </a:solidFill>
          <a:latin typeface="Arial Black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2060"/>
          </a:solidFill>
          <a:latin typeface="Arial Black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2060"/>
          </a:solidFill>
          <a:latin typeface="Arial Black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2060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2060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2060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2060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2060"/>
          </a:solidFill>
          <a:latin typeface="Arial Black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12.xml"/><Relationship Id="rId7" Type="http://schemas.openxmlformats.org/officeDocument/2006/relationships/slide" Target="slide10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Relationship Id="rId9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Тема: </a:t>
            </a:r>
            <a:r>
              <a:rPr lang="ru-RU" dirty="0" err="1" smtClean="0"/>
              <a:t>БезОпасный</a:t>
            </a:r>
            <a:r>
              <a:rPr lang="ru-RU" dirty="0" smtClean="0"/>
              <a:t> интернет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Интернет-мошенничество </a:t>
            </a: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и хищение данных с кредитной карты</a:t>
            </a:r>
            <a:br>
              <a:rPr lang="ru-RU" b="1" dirty="0">
                <a:solidFill>
                  <a:srgbClr val="FF0000"/>
                </a:solidFill>
                <a:latin typeface="Bookman Old Style" pitchFamily="18" charset="0"/>
              </a:rPr>
            </a:br>
            <a:endParaRPr lang="ru-RU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773238"/>
            <a:ext cx="4248150" cy="2790825"/>
          </a:xfrm>
        </p:spPr>
      </p:pic>
      <p:sp>
        <p:nvSpPr>
          <p:cNvPr id="23555" name="Прямоугольник 5"/>
          <p:cNvSpPr>
            <a:spLocks noChangeArrowheads="1"/>
          </p:cNvSpPr>
          <p:nvPr/>
        </p:nvSpPr>
        <p:spPr bwMode="auto">
          <a:xfrm>
            <a:off x="4500563" y="1225550"/>
            <a:ext cx="4389437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onstantia" pitchFamily="18" charset="0"/>
              </a:rPr>
              <a:t>В ЧЕМ СОСТОИТ МОШЕННИЧЕСТВО? </a:t>
            </a:r>
          </a:p>
          <a:p>
            <a:pPr algn="just"/>
            <a:r>
              <a:rPr lang="ru-RU">
                <a:latin typeface="Constantia" pitchFamily="18" charset="0"/>
              </a:rPr>
              <a:t>Среди Интернет-мошенничеств широкое распространение получила применяемая хакерами техника «phishing»,состоящая в том, что в фальшивое электронное письмо включается ссылка, ведущая на популярный узел, но в действительности она приводит пользователя на мошеннический узел, который выглядит точно так же, как официальный. Убедив пользователя в том, что он находится на официальном узле, хакеры пытаются склонить его к вводу паролей, номеров кредитных карт и другой секретной информации, которая потом может и будет использована с ущербом для пользователя.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44016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Материалы нежелательного содержания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r>
              <a:rPr lang="ru-RU" smtClean="0">
                <a:latin typeface="Constantia" pitchFamily="18" charset="0"/>
                <a:cs typeface="Arial" charset="0"/>
              </a:rPr>
              <a:t>К материалам нежелательного содержания относятся: материалы порнографического, ненавистнического содержания, материалы суицидальной направленности, сектантскими материалы, материалы с  ненормативной лексикой.</a:t>
            </a:r>
          </a:p>
          <a:p>
            <a:endParaRPr lang="ru-RU" smtClean="0">
              <a:latin typeface="Arial" charset="0"/>
              <a:cs typeface="Arial" charset="0"/>
            </a:endParaRPr>
          </a:p>
        </p:txBody>
      </p:sp>
      <p:pic>
        <p:nvPicPr>
          <p:cNvPr id="24579" name="Picture 2" descr="&amp;Kcy;&amp;iecy;&amp;jcy;&amp;scy; &amp;dcy;&amp;lcy;&amp;yacy; &amp;pcy;&amp;iecy;&amp;dcy;&amp;acy;&amp;gcy;&amp;ocy;&amp;gcy;&amp;ocy;&amp;vcy; &amp;pcy;&amp;ocy; &amp;pcy;&amp;rcy;&amp;ocy;&amp;bcy;&amp;lcy;&amp;iecy;&amp;mcy;&amp;iecy; &quot;&amp;Fcy;&amp;ocy;&amp;rcy;&amp;mcy;&amp;icy;&amp;rcy;&amp;ocy;&amp;vcy;&amp;acy;&amp;ncy;&amp;icy;&amp;iecy; &amp;icy;&amp;ncy;&amp;fcy;&amp;ocy;&amp;rcy;&amp;mcy;&amp;acy;&amp;tscy;&amp;icy;&amp;ocy;&amp;ncy;&amp;ncy;&amp;ocy;&amp;jcy; &amp;kcy;&amp;ucy;&amp;lcy;&amp;softcy;&amp;tcy;&amp;ucy;&amp;rcy;&amp;ycy;&quot; &amp;Mcy;&amp;Bcy;&amp;Dcy;&amp;Ocy;&amp;Ucy; &quot;&amp;Dcy;&amp;iecy;&amp;tcy;&amp;scy;&amp;kcy;&amp;icy;&amp;jcy; &amp;scy;&amp;acy;&amp;dcy; 21 &quot;&amp;Lcy;&amp;ucy;&amp;kcy;&amp;ocy;&amp;mcy;&amp;ocy;&amp;rcy;&amp;soft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357563"/>
            <a:ext cx="4214812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Зависимость от он-</a:t>
            </a:r>
            <a:r>
              <a:rPr lang="ru-RU" b="1" dirty="0" err="1">
                <a:solidFill>
                  <a:srgbClr val="FF0000"/>
                </a:solidFill>
                <a:latin typeface="Bookman Old Style" pitchFamily="18" charset="0"/>
              </a:rPr>
              <a:t>лайн</a:t>
            </a: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 игр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107950" y="908050"/>
            <a:ext cx="4895850" cy="58340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Следующие сообщения были размещены на форумах и в коментариях игровых сайтов. Приводим их без имзенений, за исключением небольшой правки в указанных местах: </a:t>
            </a:r>
            <a:br>
              <a:rPr lang="ru-RU" sz="1600" smtClean="0">
                <a:latin typeface="Arial" charset="0"/>
                <a:cs typeface="Arial" charset="0"/>
              </a:rPr>
            </a:br>
            <a:r>
              <a:rPr lang="ru-RU" sz="1600" smtClean="0">
                <a:latin typeface="Arial" charset="0"/>
                <a:cs typeface="Arial" charset="0"/>
              </a:rPr>
              <a:t/>
            </a:r>
            <a:br>
              <a:rPr lang="ru-RU" sz="1600" smtClean="0">
                <a:latin typeface="Arial" charset="0"/>
                <a:cs typeface="Arial" charset="0"/>
              </a:rPr>
            </a:br>
            <a:r>
              <a:rPr lang="ru-RU" sz="1600" smtClean="0">
                <a:latin typeface="Arial" charset="0"/>
                <a:cs typeface="Arial" charset="0"/>
              </a:rPr>
              <a:t>"Мне 14, и я наркоман ... мои родители очень переживают. У меня есть 6 персонажей 85-го уровня, большинство их них полностью одеты. Таким образом, у меня нет жизни кроме игры, я не могу даже представить, что я буду делать, если я их удалю. Я очень хочу бросить, но я не могу. Я имею в виду, что [ругательство удалено] игра контролирует меня и я не могу остановиться. Я почти уже решился их удлаить, но я боюсь что с выходом панд я опять начну качать новых чаров«</a:t>
            </a:r>
          </a:p>
          <a:p>
            <a:pPr marL="0" indent="0">
              <a:buFont typeface="Arial" charset="0"/>
              <a:buNone/>
            </a:pPr>
            <a:r>
              <a:rPr lang="ru-RU" sz="1600" smtClean="0">
                <a:latin typeface="Arial" charset="0"/>
                <a:cs typeface="Arial" charset="0"/>
              </a:rPr>
              <a:t>"Мне 12 и я не могу перестать играть. Я играю около 8-10 часов в день, главным образом потому, что все мои друзья тоже играют и им скучно, когда я не играю."</a:t>
            </a:r>
          </a:p>
          <a:p>
            <a:pPr marL="0" indent="0">
              <a:buFont typeface="Arial" charset="0"/>
              <a:buNone/>
            </a:pPr>
            <a:endParaRPr lang="ru-RU" sz="1600" smtClean="0">
              <a:latin typeface="Arial" charset="0"/>
              <a:cs typeface="Arial" charset="0"/>
            </a:endParaRP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125538"/>
            <a:ext cx="3903663" cy="476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</a:rPr>
              <a:t>Симптомами компьютерной </a:t>
            </a:r>
            <a:r>
              <a:rPr lang="ru-RU" b="1" dirty="0" err="1">
                <a:solidFill>
                  <a:srgbClr val="FF0000"/>
                </a:solidFill>
              </a:rPr>
              <a:t>игромании</a:t>
            </a:r>
            <a:r>
              <a:rPr lang="ru-RU" b="1" dirty="0">
                <a:solidFill>
                  <a:srgbClr val="FF0000"/>
                </a:solidFill>
              </a:rPr>
              <a:t> можно считать: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1125538"/>
            <a:ext cx="7886700" cy="44608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Появление чувства радости, эйфории при контакте с компьютером, при ожидании этого контакта.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Отсутствие контроля над временем, проведенным за игрой.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Желание увеличить время пребывания в игре.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Появление чувства раздражения, гнева, либо пустоты, депрессии при отсутствии возможности поиграть.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Возникновение проблем в общении с близкими, в школе или на работе.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ъект 2"/>
          <p:cNvSpPr>
            <a:spLocks noGrp="1"/>
          </p:cNvSpPr>
          <p:nvPr>
            <p:ph idx="1"/>
          </p:nvPr>
        </p:nvSpPr>
        <p:spPr>
          <a:xfrm>
            <a:off x="539750" y="692150"/>
            <a:ext cx="8229600" cy="58658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>
                <a:latin typeface="Arial" charset="0"/>
                <a:cs typeface="Arial" charset="0"/>
              </a:rPr>
              <a:t>Компьютерная игромания также опасна, как и другие виды зависимости. Потому, что в основе лежит болезненное состояние психики, и последующая дезадаптация человека. При этом страдает и физическое здоровье. Нередки случаи инфарктов и инсультов за компьютером. Компьютер является источником электромагнитного излучения и неионизирующей радиации, которая негативно воздействует на генофонд. Постоянное сидение за компьютером способствует развитию расстройств нервной системы и психосоматическим заболеваниям (головные боли, кожные заболевания, гипертонии, язвы, гастриты, колиты и др.).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Как этого избежать?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1196975"/>
            <a:ext cx="5545138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Преступники в интернете</a:t>
            </a:r>
            <a:b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Constantia" pitchFamily="18" charset="0"/>
                <a:cs typeface="Arial" charset="0"/>
              </a:rPr>
              <a:t>Прекращайте любые контакты по электронной почте, в системе обмена мгновенными сообщениями или в чатах, если кто-нибудь начинает задавать вам вопросы личного характера или содержащие сексуальные намеки.    Никогда не соглашайтесь на личную встречу с людьми, с которыми вы познакомились в Интернете. </a:t>
            </a:r>
            <a:r>
              <a:rPr lang="ru-RU" i="1" smtClean="0">
                <a:latin typeface="Constantia" pitchFamily="18" charset="0"/>
                <a:cs typeface="Arial" charset="0"/>
              </a:rPr>
              <a:t> </a:t>
            </a:r>
            <a:endParaRPr lang="ru-RU" smtClean="0">
              <a:latin typeface="Constantia" pitchFamily="18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ru-RU" smtClean="0">
              <a:latin typeface="Arial" charset="0"/>
              <a:cs typeface="Arial" charset="0"/>
            </a:endParaRPr>
          </a:p>
        </p:txBody>
      </p:sp>
      <p:pic>
        <p:nvPicPr>
          <p:cNvPr id="29699" name="Picture 2" descr="&amp;Scy;&amp;tcy;&amp;rcy;&amp;iecy;&amp;lcy;&amp;iecy;&amp;tscy; - &amp;Gcy;&amp;ocy;&amp;rcy;&amp;ocy;&amp;scy;&amp;kcy;&amp;ocy;&amp;pcy; &amp;ncy;&amp;acy; &amp;kcy;&amp;acy;&amp;zhcy;&amp;dcy;&amp;ycy;&amp;jcy; &amp;dcy;&amp;iecy;&amp;ncy;&amp;softcy;. &amp;Gcy;&amp;ocy;&amp;rcy;&amp;ocy;&amp;scy;&amp;kcy;&amp;ocy;&amp;pcy; &amp;vcy; &amp;kcy;&amp;acy;&amp;rcy;&amp;tcy;&amp;icy;&amp;ncy;&amp;kcy;&amp;acy;&amp;khcy; &amp;ncy;&amp;acy; 1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4365625"/>
            <a:ext cx="2081212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Вредоносные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Constantia" pitchFamily="18" charset="0"/>
              </a:rPr>
              <a:t>А) Никогда не открывайте  никаких вложений, поступивших с электронным письмом, за исключением тех случаев, когда вы ожидаете получение вложения и точно знаете содержимое такого файла.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Constantia" pitchFamily="18" charset="0"/>
              </a:rPr>
              <a:t>Б) Скачивайте файлы из надежных источников и обязательно читайте предупреждения об опасности, лицензионные соглашения и положения о конфиденциальности.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Constantia" pitchFamily="18" charset="0"/>
              </a:rPr>
              <a:t>В) Регулярно устанавливайте на компьютере последние обновления безопасности и антивирусные средства.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Constantia" pitchFamily="18" charset="0"/>
              </a:rPr>
              <a:t> 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30723" name="Рисунок 4" descr="virus3(1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5164138"/>
            <a:ext cx="12954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Интернет-мошенничество</a:t>
            </a:r>
            <a:b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</a:br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И хищение данных с кредитной карты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latin typeface="Constantia" pitchFamily="18" charset="0"/>
              </a:rPr>
              <a:t>А)Посещая веб-сайты, нужно самостоятельно набирать в обозревателе адрес веб-сайта или пользоваться ссылкой из «Избранного» (</a:t>
            </a:r>
            <a:r>
              <a:rPr lang="ru-RU" sz="2400" dirty="0" err="1" smtClean="0">
                <a:latin typeface="Constantia" pitchFamily="18" charset="0"/>
              </a:rPr>
              <a:t>Favorites</a:t>
            </a:r>
            <a:r>
              <a:rPr lang="ru-RU" sz="2400" dirty="0" smtClean="0">
                <a:latin typeface="Constantia" pitchFamily="18" charset="0"/>
              </a:rPr>
              <a:t>); никогда не нужно щелкать на ссылку, содержащуюся в подозрительном электронном письме.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latin typeface="Constantia" pitchFamily="18" charset="0"/>
              </a:rPr>
              <a:t>Б) Контролируйте списание средств с ваших кредитных или лицевых счетов. Для этого можно использовать, например, услугу информирования об операциях со счетов по SMS, которые предоставляют многие банки в России.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908050"/>
            <a:ext cx="8229600" cy="5257800"/>
          </a:xfrm>
        </p:spPr>
        <p:txBody>
          <a:bodyPr rtlCol="0"/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/>
              <a:t>Вывод напрашивается один, компьютерную зависимость необходимо лечить, а еще лучше заниматься профилактикой: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/>
              <a:t>Не относиться к нему как к «вредной привычке» от которой легко избавиться.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/>
              <a:t>Следует обратить внимание на свое поведение и взаимоотношения с другими людьми..</a:t>
            </a:r>
            <a:endParaRPr lang="ru-RU" sz="20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/>
              <a:t>Побольше общаться с родителями и своими сверстниками. </a:t>
            </a:r>
            <a:endParaRPr lang="ru-RU" sz="20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/>
              <a:t>Согласно </a:t>
            </a:r>
            <a:r>
              <a:rPr lang="ru-RU" sz="2000" dirty="0"/>
              <a:t>гигиеническим требованиям, 7-10 летние дети должны находиться за компьютером не больше 45 минут в день, 11-13 летние - два раза в день по 45 минут, старше - три раза в день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511175" y="369888"/>
            <a:ext cx="8137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0000"/>
                </a:solidFill>
                <a:latin typeface="Bookman Old Style" pitchFamily="18" charset="0"/>
              </a:rPr>
              <a:t>Зависимость от он-лайн игр</a:t>
            </a:r>
            <a:endParaRPr lang="ru-RU" sz="3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Опрос:</a:t>
            </a:r>
            <a:endParaRPr lang="ru-RU" dirty="0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500063" y="1285875"/>
            <a:ext cx="7886700" cy="4462463"/>
          </a:xfrm>
        </p:spPr>
        <p:txBody>
          <a:bodyPr/>
          <a:lstStyle/>
          <a:p>
            <a:r>
              <a:rPr lang="ru-RU" smtClean="0">
                <a:latin typeface="Arial" charset="0"/>
                <a:cs typeface="Arial" charset="0"/>
              </a:rPr>
              <a:t>У вас дома есть компьютер</a:t>
            </a:r>
            <a:r>
              <a:rPr lang="en-US" smtClean="0">
                <a:latin typeface="Arial" charset="0"/>
                <a:cs typeface="Arial" charset="0"/>
              </a:rPr>
              <a:t>?</a:t>
            </a:r>
            <a:endParaRPr lang="ru-RU" smtClean="0">
              <a:latin typeface="Arial" charset="0"/>
              <a:cs typeface="Arial" charset="0"/>
            </a:endParaRPr>
          </a:p>
          <a:p>
            <a:r>
              <a:rPr lang="ru-RU" smtClean="0">
                <a:latin typeface="Arial" charset="0"/>
                <a:cs typeface="Arial" charset="0"/>
              </a:rPr>
              <a:t>Есть ли у вас выход в интернет?</a:t>
            </a:r>
          </a:p>
          <a:p>
            <a:r>
              <a:rPr lang="ru-RU" smtClean="0">
                <a:latin typeface="Arial" charset="0"/>
                <a:cs typeface="Arial" charset="0"/>
              </a:rPr>
              <a:t>Выходите ли вы самостоятельно (без надзора родителей) в интернет?</a:t>
            </a:r>
          </a:p>
          <a:p>
            <a:r>
              <a:rPr lang="ru-RU" smtClean="0">
                <a:latin typeface="Arial" charset="0"/>
                <a:cs typeface="Arial" charset="0"/>
              </a:rPr>
              <a:t>Как долго вам разрешается работать за компьютером? </a:t>
            </a:r>
          </a:p>
          <a:p>
            <a:endParaRPr lang="ru-RU" smtClean="0">
              <a:latin typeface="Arial" charset="0"/>
              <a:cs typeface="Arial" charset="0"/>
            </a:endParaRPr>
          </a:p>
        </p:txBody>
      </p:sp>
      <p:pic>
        <p:nvPicPr>
          <p:cNvPr id="15363" name="Picture 2" descr="&amp;Icy;&amp;ncy;&amp;tcy;&amp;iecy;&amp;rcy;&amp;ncy;&amp;iecy;&amp;shcy;&amp;kcy;&amp;acy; &amp;icy; &amp;Mcy;&amp;icy;&amp;tcy;&amp;yacy;&amp;scy;&amp;icy;&amp;kcy; &amp;pcy;&amp;ocy;&amp;bcy;&amp;ycy;&amp;vcy;&amp;acy;&amp;lcy;&amp;icy; &amp;vcy; &amp;dcy;&amp;iecy;&amp;tcy;&amp;scy;&amp;kcy;&amp;ocy;&amp;mcy; &amp;lcy;&amp;acy;&amp;gcy;&amp;iecy;&amp;rcy;&amp;iecy; &quot;&amp;Rcy;&amp;iecy;&amp;scy;&amp;pcy;&amp;ucy;&amp;bcy;&amp;lcy;&amp;icy;&amp;kcy;&amp;acy; &amp;Scy;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3488" y="3644900"/>
            <a:ext cx="537051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&amp;Pcy;&amp;ocy;&amp;tcy;&amp;iecy;&amp;rcy;&amp;yacy;&amp;ncy;&amp;ocy;&amp;iecy; &amp;scy; &amp;Icy;&amp;ncy;&amp;tcy;&amp;iecy;&amp;rcy;&amp;ncy;&amp;iecy;&amp;tcy;&amp;ocy;&amp;mcy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3188" y="0"/>
            <a:ext cx="2690812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Помните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3795" name="Объект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Arial" charset="0"/>
                <a:cs typeface="Arial" charset="0"/>
              </a:rPr>
              <a:t>Существуют множество познавательных, развивающих игр. Виртуальная реальность при умелом использовании является полем для развития, познания и совершенствования человека. Это требование реальности. Но все хорошо в меру. Компьютер не должен заменять другие способы познания, развития и общения.</a:t>
            </a:r>
          </a:p>
        </p:txBody>
      </p:sp>
      <p:pic>
        <p:nvPicPr>
          <p:cNvPr id="33796" name="Picture 2" descr="C:\Users\Надежда\Desktop\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4365625"/>
            <a:ext cx="34925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Помните!</a:t>
            </a:r>
            <a:b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/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>
                <a:latin typeface="Bookman Old Style" pitchFamily="18" charset="0"/>
              </a:rPr>
              <a:t>ИНТЕРНЕТ может быть 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>
                <a:latin typeface="Bookman Old Style" pitchFamily="18" charset="0"/>
              </a:rPr>
              <a:t>прекрасным и полезным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>
                <a:latin typeface="Bookman Old Style" pitchFamily="18" charset="0"/>
              </a:rPr>
              <a:t>средством для обучения, 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>
                <a:latin typeface="Bookman Old Style" pitchFamily="18" charset="0"/>
              </a:rPr>
              <a:t>отдыха или общения с друзьями. </a:t>
            </a:r>
            <a:endParaRPr lang="ru-RU" b="1" dirty="0" smtClean="0">
              <a:latin typeface="Bookman Old Style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800" b="1" dirty="0" smtClean="0">
                <a:solidFill>
                  <a:srgbClr val="FF0000"/>
                </a:solidFill>
                <a:latin typeface="Bookman Old Style" pitchFamily="18" charset="0"/>
              </a:rPr>
              <a:t>Но</a:t>
            </a:r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sz="2400" b="1" dirty="0">
                <a:latin typeface="Bookman Old Style" pitchFamily="18" charset="0"/>
              </a:rPr>
              <a:t>– как и </a:t>
            </a:r>
            <a:endParaRPr lang="ru-RU" sz="2400" b="1" dirty="0" smtClean="0">
              <a:latin typeface="Bookman Old Style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 smtClean="0">
                <a:latin typeface="Bookman Old Style" pitchFamily="18" charset="0"/>
              </a:rPr>
              <a:t>реальный </a:t>
            </a:r>
            <a:r>
              <a:rPr lang="ru-RU" sz="2400" b="1" dirty="0">
                <a:latin typeface="Bookman Old Style" pitchFamily="18" charset="0"/>
              </a:rPr>
              <a:t>мир –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>
                <a:latin typeface="Bookman Old Style" pitchFamily="18" charset="0"/>
              </a:rPr>
              <a:t>Сеть тоже может </a:t>
            </a:r>
            <a:endParaRPr lang="ru-RU" sz="2400" b="1" dirty="0" smtClean="0">
              <a:latin typeface="Bookman Old Style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 smtClean="0">
                <a:latin typeface="Bookman Old Style" pitchFamily="18" charset="0"/>
              </a:rPr>
              <a:t>быть </a:t>
            </a:r>
            <a:r>
              <a:rPr lang="ru-RU" sz="2400" b="1" dirty="0">
                <a:latin typeface="Bookman Old Style" pitchFamily="18" charset="0"/>
              </a:rPr>
              <a:t>опасна!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Bookman Old Style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34819" name="Picture 4" descr="C:\Users\Надежда\Desktop\otv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2924175"/>
            <a:ext cx="3735388" cy="330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Вопрос 1</a:t>
            </a:r>
            <a:endParaRPr lang="ru-RU" dirty="0"/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latin typeface="Arial" charset="0"/>
                <a:cs typeface="Arial" charset="0"/>
              </a:rPr>
              <a:t>Какие опасности таит в себе Интернет?</a:t>
            </a:r>
          </a:p>
        </p:txBody>
      </p:sp>
      <p:pic>
        <p:nvPicPr>
          <p:cNvPr id="16387" name="Picture 2" descr="&amp;Kcy;&amp;lcy;&amp;iocy;&amp;vcy;&amp;ycy;&amp;iecy; &amp;scy;&amp;mcy;&amp;iecy;&amp;shcy;&amp;ncy;&amp;ycy;&amp;iecy; &amp;acy;&amp;ncy;&amp;iecy;&amp;kcy;&amp;dcy;&amp;ocy;&amp;tcy;&amp;ycy; &amp;pcy;&amp;rcy;&amp;ocy; &amp;icy;&amp;ncy;&amp;tcy;&amp;iecy;&amp;rcy;&amp;ncy;&amp;iecy;&amp;tcy;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2133600"/>
            <a:ext cx="57689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476250"/>
            <a:ext cx="8291512" cy="6192838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/>
          <a:lstStyle/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  <a:hlinkClick r:id="rId2" action="ppaction://hlinksldjump"/>
              </a:rPr>
              <a:t>Преступники в интернете</a:t>
            </a:r>
            <a:endParaRPr lang="ru-RU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  <a:hlinkClick r:id="rId3" action="ppaction://hlinksldjump"/>
              </a:rPr>
              <a:t>Зависимость от он-</a:t>
            </a:r>
            <a:r>
              <a:rPr lang="ru-RU" b="1" dirty="0" err="1" smtClean="0">
                <a:solidFill>
                  <a:srgbClr val="0070C0"/>
                </a:solidFill>
                <a:latin typeface="Bookman Old Style" pitchFamily="18" charset="0"/>
                <a:hlinkClick r:id="rId3" action="ppaction://hlinksldjump"/>
              </a:rPr>
              <a:t>лайн</a:t>
            </a: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  <a:hlinkClick r:id="rId3" action="ppaction://hlinksldjump"/>
              </a:rPr>
              <a:t> игр</a:t>
            </a:r>
            <a:endParaRPr lang="ru-RU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  <a:hlinkClick r:id="rId4" action="ppaction://hlinksldjump"/>
              </a:rPr>
              <a:t>Интернет - дневники</a:t>
            </a:r>
            <a:endParaRPr lang="ru-RU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  <a:hlinkClick r:id="rId5" action="ppaction://hlinksldjump"/>
              </a:rPr>
              <a:t>Недостоверная информация</a:t>
            </a:r>
            <a:endParaRPr lang="ru-RU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  <a:hlinkClick r:id="rId6" action="ppaction://hlinksldjump"/>
              </a:rPr>
              <a:t>Вредоносные программы</a:t>
            </a:r>
            <a:endParaRPr lang="ru-RU" dirty="0" smtClean="0">
              <a:solidFill>
                <a:srgbClr val="0070C0"/>
              </a:solidFill>
              <a:latin typeface="Constantia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  <a:hlinkClick r:id="rId7" action="ppaction://hlinksldjump"/>
              </a:rPr>
              <a:t>Интернет-мошенничество и хищение данных с кредитной карты</a:t>
            </a:r>
            <a:endParaRPr lang="ru-RU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  <a:hlinkClick r:id="rId8" action="ppaction://hlinksldjump"/>
              </a:rPr>
              <a:t>Материалы нежелательного содержания</a:t>
            </a:r>
            <a:endParaRPr lang="ru-RU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0070C0"/>
                </a:solidFill>
                <a:latin typeface="Bookman Old Style" pitchFamily="18" charset="0"/>
                <a:hlinkClick r:id="rId9" action="ppaction://hlinksldjump"/>
              </a:rPr>
              <a:t>Онлайновое пиратство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3200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>
              <a:latin typeface="Constantia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Преступники в интернете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832475"/>
          </a:xfrm>
        </p:spPr>
        <p:txBody>
          <a:bodyPr rtlCol="0"/>
          <a:lstStyle/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>
              <a:latin typeface="Constantia" pitchFamily="18" charset="0"/>
            </a:endParaRP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600" dirty="0" smtClean="0">
                <a:latin typeface="Constantia" pitchFamily="18" charset="0"/>
              </a:rPr>
              <a:t>Преступники </a:t>
            </a:r>
            <a:r>
              <a:rPr lang="ru-RU" sz="2600" dirty="0">
                <a:latin typeface="Constantia" pitchFamily="18" charset="0"/>
              </a:rPr>
              <a:t>преимущественно устанавливают контакты с детьми в чатах, при обмене мгновенными сообщениями, по электронной почте или на форумах. Для решения своих проблем многие подростки обращаются за поддержкой. Злоумышленники часто сами там обитают; они стараются привлечь подростка своим вниманием, заботливостью, добротой и даже подарками, нередко затрачивая на эти усилия значительное время, деньги и энергию. Обычно они хорошо осведомлены о музыкальных новинках и современных увлечениях детей. Они выслушивают проблемы подростков и сочувствуют им.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Онлайновое пиратство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Bookman Old Style" pitchFamily="18" charset="0"/>
              </a:rPr>
            </a:br>
            <a:endParaRPr lang="ru-RU" dirty="0"/>
          </a:p>
        </p:txBody>
      </p:sp>
      <p:pic>
        <p:nvPicPr>
          <p:cNvPr id="19458" name="Объект 3" descr="originnal_631d9105c2d84779477fa04152640ce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29188" y="1285875"/>
            <a:ext cx="3908425" cy="2527300"/>
          </a:xfrm>
        </p:spPr>
      </p:pic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179388" y="908050"/>
            <a:ext cx="4573587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nstantia" pitchFamily="18" charset="0"/>
              </a:rPr>
              <a:t>Онлайновое пиратство – это незаконное копирование и распространение (как для деловых, так и для</a:t>
            </a:r>
            <a:r>
              <a:rPr lang="ru-RU" sz="2400" b="1">
                <a:latin typeface="Constantia" pitchFamily="18" charset="0"/>
              </a:rPr>
              <a:t> </a:t>
            </a:r>
            <a:r>
              <a:rPr lang="ru-RU" sz="2400">
                <a:latin typeface="Constantia" pitchFamily="18" charset="0"/>
              </a:rPr>
              <a:t>личных целей) материалов, защищенных авторским</a:t>
            </a:r>
            <a:r>
              <a:rPr lang="ru-RU" sz="2400" b="1">
                <a:latin typeface="Constantia" pitchFamily="18" charset="0"/>
              </a:rPr>
              <a:t> </a:t>
            </a:r>
            <a:r>
              <a:rPr lang="ru-RU" sz="2400">
                <a:latin typeface="Constantia" pitchFamily="18" charset="0"/>
              </a:rPr>
              <a:t>правом – например, музыки, фильмов, игр или программ – без разрешения правообладателя.</a:t>
            </a:r>
          </a:p>
        </p:txBody>
      </p:sp>
      <p:pic>
        <p:nvPicPr>
          <p:cNvPr id="19460" name="Picture 2" descr="&amp;Vcy;&amp;icy;&amp;dcy;&amp;iecy;&amp;ocy; &amp;scy;&amp;tcy;&amp;rcy;&amp;acy;&amp;shcy;&amp;ncy;&amp;acy;&amp;yacy; &amp;pcy;&amp;rcy;&amp;acy;&amp;vcy;&amp;dcy;&amp;acy; &amp;pcy;&amp;rcy;&amp;ocy; &amp;icy;&amp;ncy;&amp;tcy;&amp;iecy;&amp;rcy;&amp;ncy;&amp;iecy;&amp;tcy; - &amp;scy;&amp;mcy;&amp;ocy;&amp;tcy;&amp;rcy;&amp;iecy;&amp;tcy;&amp;softcy; &amp;ocy;&amp;ncy;&amp;lcy;&amp;acy;&amp;jcy;&amp;ncy; &amp;rcy;&amp;ocy;&amp;lcy;&amp;icy;&amp;kcy; &quot;&amp;scy;&amp;tcy;&amp;rcy;&amp;acy;&amp;shcy;&amp;ncy;&amp;acy;&amp;yacy; &amp;pcy;&amp;rcy;&amp;acy;&amp;vcy;&amp;dcy;&amp;acy; &amp;pcy;&amp;rcy;&amp;ocy; &amp;icy;&amp;ncy;&amp;tcy;&amp;iecy;&amp;rcy;&amp;ncy;&amp;iecy;&amp;tcy;&quot; &amp;bcy;&amp;iecy;&amp;scy;&amp;pcy;&amp;lcy;&amp;acy;&amp;tcy;&amp;ncy;&amp;ocy; &amp;ncy;&amp;acy; &amp;scy;&amp;acy;&amp;jcy;&amp;tcy;&amp;iecy; Smotri.com. &amp;Vcy;&amp;icy;&amp;dcy;&amp;iecy;&amp;ocy;&amp;rcy;&amp;o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4286250"/>
            <a:ext cx="2138362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Интернет - дневники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684213" y="908050"/>
            <a:ext cx="7886700" cy="44624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>
                <a:latin typeface="Constantia" pitchFamily="18" charset="0"/>
                <a:cs typeface="Arial" charset="0"/>
              </a:rPr>
              <a:t>Увлечение веб-журналами (или, иначе говоря, блогами) распространяется со скоростью пожара, особенно среди подростков, которые порой ведут интернет-дневники без ведома взрослых. Последние исследования показывают, что сегодня примерно половина всех веб-журналов принадлежат подросткам. При этом двое из трех раскрывают свой возраст; трое из пяти публикуют сведения о месте проживания и контактную информацию, а каждый пятый сообщает свое полное имя. Не секрет, что подробное раскрытие личных данных потенциально опасно.</a:t>
            </a:r>
          </a:p>
          <a:p>
            <a:pPr marL="0" indent="0">
              <a:buFont typeface="Arial" charset="0"/>
              <a:buNone/>
            </a:pPr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Недостоверная информация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457200" y="1052513"/>
            <a:ext cx="5554663" cy="5073650"/>
          </a:xfrm>
        </p:spPr>
        <p:txBody>
          <a:bodyPr/>
          <a:lstStyle/>
          <a:p>
            <a:r>
              <a:rPr lang="ru-RU" sz="2400" smtClean="0">
                <a:latin typeface="Constantia" pitchFamily="18" charset="0"/>
                <a:cs typeface="Arial" charset="0"/>
              </a:rPr>
              <a:t>Интернет предлагает колоссальное количество возможностей для обучения, но есть и большая доля информации, которую никак нельзя назвать ни полезной, ни надежной. Пользователи Сети должны мыслить критически, чтобы оценить точность материалов; поскольку абсолютно любой может опубликовать информацию в Интернете.</a:t>
            </a:r>
          </a:p>
          <a:p>
            <a:endParaRPr lang="ru-RU" smtClean="0">
              <a:latin typeface="Arial" charset="0"/>
              <a:cs typeface="Arial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7738" y="981075"/>
            <a:ext cx="3100387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310"/>
            <a:ext cx="7886700" cy="13255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Вредоносные программы</a:t>
            </a:r>
            <a:r>
              <a:rPr lang="ru-RU" dirty="0">
                <a:latin typeface="Constantia" pitchFamily="18" charset="0"/>
              </a:rPr>
              <a:t/>
            </a:r>
            <a:br>
              <a:rPr lang="ru-RU" dirty="0">
                <a:latin typeface="Constantia" pitchFamily="18" charset="0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288" y="981075"/>
            <a:ext cx="5400675" cy="4525963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latin typeface="Constantia" pitchFamily="18" charset="0"/>
              </a:rPr>
              <a:t>К вредоносным программам относятся вирусы, черви и «троянские кони» – это компьютерные программы, которые могут нанести вред вашему  компьютеру и хранящимся на нем данным. Они также могут снижать скорость обмена данными с Интернетом и даже использовать ваш компьютер для распространения своих копий на компьютеры ваших друзей, родственников, коллег и по всей остальной глобальной </a:t>
            </a:r>
            <a:r>
              <a:rPr lang="ru-RU" dirty="0" err="1">
                <a:latin typeface="Constantia" pitchFamily="18" charset="0"/>
              </a:rPr>
              <a:t>Cети</a:t>
            </a:r>
            <a:r>
              <a:rPr lang="ru-RU" dirty="0">
                <a:latin typeface="Constantia" pitchFamily="18" charset="0"/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75" y="1928813"/>
            <a:ext cx="2997200" cy="394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авиатура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лавиатура" id="{F26DBFD6-43B9-478F-8F8D-170F213E122F}" vid="{DD39142D-9279-4B33-A4E5-E39706405DE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Клавиатура</Template>
  <TotalTime>227</TotalTime>
  <Words>1054</Words>
  <Application>Microsoft Office PowerPoint</Application>
  <PresentationFormat>Экран (4:3)</PresentationFormat>
  <Paragraphs>73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Клавиатура</vt:lpstr>
      <vt:lpstr>Тема: БезОпасный интернет</vt:lpstr>
      <vt:lpstr>Опрос:</vt:lpstr>
      <vt:lpstr>Вопрос 1</vt:lpstr>
      <vt:lpstr>Слайд 4</vt:lpstr>
      <vt:lpstr>Преступники в интернете </vt:lpstr>
      <vt:lpstr>Онлайновое пиратство </vt:lpstr>
      <vt:lpstr>Интернет - дневники </vt:lpstr>
      <vt:lpstr>Недостоверная информация </vt:lpstr>
      <vt:lpstr>Вредоносные программы </vt:lpstr>
      <vt:lpstr>Интернет-мошенничество и хищение данных с кредитной карты </vt:lpstr>
      <vt:lpstr>Материалы нежелательного содержания </vt:lpstr>
      <vt:lpstr>Зависимость от он-лайн игр </vt:lpstr>
      <vt:lpstr>Симптомами компьютерной игромании можно считать: </vt:lpstr>
      <vt:lpstr>Слайд 14</vt:lpstr>
      <vt:lpstr>Как этого избежать?</vt:lpstr>
      <vt:lpstr>Преступники в интернете </vt:lpstr>
      <vt:lpstr>Вредоносные программы</vt:lpstr>
      <vt:lpstr>Интернет-мошенничество И хищение данных с кредитной карты</vt:lpstr>
      <vt:lpstr>Слайд 19</vt:lpstr>
      <vt:lpstr>Помните:</vt:lpstr>
      <vt:lpstr>Помните!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интернет</dc:title>
  <dc:creator>Надежда</dc:creator>
  <cp:lastModifiedBy>школа</cp:lastModifiedBy>
  <cp:revision>21</cp:revision>
  <dcterms:created xsi:type="dcterms:W3CDTF">2012-09-24T03:07:33Z</dcterms:created>
  <dcterms:modified xsi:type="dcterms:W3CDTF">2022-05-31T00:57:45Z</dcterms:modified>
</cp:coreProperties>
</file>