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63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B501B6-81C3-4AD6-B4C0-18111D620D31}" type="datetimeFigureOut">
              <a:rPr lang="ru-RU"/>
              <a:pPr>
                <a:defRPr/>
              </a:pPr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BCE6C-2E75-441E-826F-FBD4A790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0BD0-6A7B-42DC-A735-0ADB9D4A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8166-1A58-4502-9F0E-4BAF7C735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3503-1C68-433B-9F20-D2F690800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6435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214313"/>
            <a:ext cx="290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70A4-AF73-4161-876E-0ABACD985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6435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3" cstate="print"/>
          <a:srcRect l="35001" b="46861"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95AE-154E-49EA-9050-424CD0BD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142875"/>
            <a:ext cx="290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072188"/>
            <a:ext cx="1030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AF07-EE36-40B2-9047-D32A20459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2" cstate="print"/>
          <a:srcRect l="35001" b="37448"/>
          <a:stretch>
            <a:fillRect/>
          </a:stretch>
        </p:blipFill>
        <p:spPr bwMode="auto">
          <a:xfrm>
            <a:off x="0" y="0"/>
            <a:ext cx="914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6143625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5910-399E-45C1-9114-B3E7461A2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CDF8-35D7-41C1-81B2-81052ECE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CC34-E38F-4B80-B49C-5971D9A2D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98F5-0751-4899-BA17-587A56AD5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2026-38FE-4021-B460-99F56776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3" b="28185"/>
          <a:stretch>
            <a:fillRect/>
          </a:stretch>
        </p:blipFill>
        <p:spPr bwMode="auto">
          <a:xfrm>
            <a:off x="214313" y="142875"/>
            <a:ext cx="86439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272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72375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29313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8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8875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75" y="6143625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FC17A7-1B5D-401B-8AC9-F63BAAF7C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47" name="Picture 5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7625" y="214313"/>
            <a:ext cx="5548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3857625"/>
          </a:xfrm>
        </p:spPr>
        <p:txBody>
          <a:bodyPr/>
          <a:lstStyle/>
          <a:p>
            <a:pPr>
              <a:defRPr/>
            </a:pP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безопасность.</a:t>
            </a:r>
            <a:b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Ядовитые грибы.</a:t>
            </a:r>
            <a:b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помощь при отравлении ядовитыми </a:t>
            </a:r>
            <a:r>
              <a:rPr lang="ru-RU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грибами.</a:t>
            </a:r>
            <a:endParaRPr lang="ru-RU" sz="35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Ложный опёнок</a:t>
            </a:r>
          </a:p>
        </p:txBody>
      </p:sp>
      <p:pic>
        <p:nvPicPr>
          <p:cNvPr id="20" name="Содержимое 19" descr="Ложноопёнок серно-жёлтый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214438"/>
            <a:ext cx="3929063" cy="4762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smtClean="0"/>
              <a:t>Ложный  опёнок, ложноопёнок — название нескольких видов ядовитых или несъедобных грибов, внешне похожих на съедобные опята</a:t>
            </a:r>
          </a:p>
          <a:p>
            <a:r>
              <a:rPr lang="ru-RU" sz="2400" smtClean="0"/>
              <a:t>ложные опята легко отличаются по отсутствию у них кольца на ножке</a:t>
            </a:r>
            <a:endParaRPr lang="ru-RU" sz="2600" smtClean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28625" y="6286500"/>
            <a:ext cx="857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>
              <a:latin typeface="+mn-lt"/>
            </a:endParaRPr>
          </a:p>
        </p:txBody>
      </p:sp>
      <p:sp>
        <p:nvSpPr>
          <p:cNvPr id="16" name="Дата 4"/>
          <p:cNvSpPr txBox="1">
            <a:spLocks/>
          </p:cNvSpPr>
          <p:nvPr/>
        </p:nvSpPr>
        <p:spPr>
          <a:xfrm>
            <a:off x="428625" y="6072188"/>
            <a:ext cx="71438" cy="71437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1285875" y="4714875"/>
            <a:ext cx="1398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4" name="Picture 2" descr="D:\МОЯ АТТЕСТАЦИЯ\для презентаций ОБЖ\4  ядовитые  грибы\6 Ложный опёнок\Ложноопёнок кирпично-красный..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857375"/>
            <a:ext cx="4000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2000250" y="4071938"/>
            <a:ext cx="161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5" name="Picture 3" descr="D:\МОЯ АТТЕСТАЦИЯ\для презентаций ОБЖ\4  ядовитые  грибы\6 Ложный опёнок\Ложноопёнок серно-жёлтый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071688"/>
            <a:ext cx="4071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24"/>
          <p:cNvSpPr txBox="1">
            <a:spLocks noChangeArrowheads="1"/>
          </p:cNvSpPr>
          <p:nvPr/>
        </p:nvSpPr>
        <p:spPr bwMode="auto">
          <a:xfrm>
            <a:off x="2428875" y="38576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6" name="Picture 4" descr="D:\МОЯ АТТЕСТАЦИЯ\для презентаций ОБЖ\4  ядовитые  грибы\6 Ложный опёнок\Ложноопёнок серно-жёлт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214438"/>
            <a:ext cx="8501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Опёнок осенний съедобный</a:t>
            </a:r>
          </a:p>
        </p:txBody>
      </p:sp>
      <p:pic>
        <p:nvPicPr>
          <p:cNvPr id="6" name="Содержимое 5" descr="Опёнок осенн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85875"/>
            <a:ext cx="4429125" cy="40195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495800" cy="4840288"/>
          </a:xfrm>
        </p:spPr>
        <p:txBody>
          <a:bodyPr/>
          <a:lstStyle/>
          <a:p>
            <a:r>
              <a:rPr lang="ru-RU" sz="2600" smtClean="0"/>
              <a:t>Шляпка вначале выпуклая, раскрывается до плоской</a:t>
            </a:r>
          </a:p>
          <a:p>
            <a:r>
              <a:rPr lang="ru-RU" sz="2600" smtClean="0"/>
              <a:t>Поверхность ножки, как и шляпки, покрыта хлопьевидными чешуйками</a:t>
            </a:r>
          </a:p>
          <a:p>
            <a:r>
              <a:rPr lang="ru-RU" sz="2600" smtClean="0"/>
              <a:t>Плодовые тела часто срастаются основаниями ножек</a:t>
            </a:r>
          </a:p>
          <a:p>
            <a:r>
              <a:rPr lang="ru-RU" sz="2600" smtClean="0"/>
              <a:t>Запах и вкус приятные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143125" y="33575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500313" y="40005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5572125" y="41433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2000250" y="30718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0" name="Picture 4" descr="D:\МОЯ АТТЕСТАЦИЯ\для презентаций ОБЖ\4  ядовитые  грибы\6 Ложный опёнок\Опёнок осенний съедобный\695px-Armillaria_melle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43926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13"/>
          <p:cNvSpPr txBox="1">
            <a:spLocks noChangeArrowheads="1"/>
          </p:cNvSpPr>
          <p:nvPr/>
        </p:nvSpPr>
        <p:spPr bwMode="auto">
          <a:xfrm>
            <a:off x="1143000" y="3286125"/>
            <a:ext cx="2112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1" name="Picture 5" descr="D:\МОЯ АТТЕСТАЦИЯ\для презентаций ОБЖ\4  ядовитые  грибы\6 Ложный опёнок\Опёнок осенний съедобный\800px-Armillaria_mellea_Md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143000"/>
            <a:ext cx="4500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D:\МОЯ АТТЕСТАЦИЯ\для презентаций ОБЖ\4  ядовитые  грибы\6 Ложный опёнок\Опёнок осенний съедобный\760px-Armillaria_mellea_59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143000"/>
            <a:ext cx="45005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Ядовитые грибы</a:t>
            </a:r>
          </a:p>
        </p:txBody>
      </p:sp>
      <p:pic>
        <p:nvPicPr>
          <p:cNvPr id="6" name="Содержимое 5" descr="800px-Clitocybe_rivulosa_20081116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5725" y="1285875"/>
            <a:ext cx="6432550" cy="4286250"/>
          </a:xfrm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4286250" y="371475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2" name="Picture 2" descr="D:\МОЯ АТТЕСТАЦИЯ\для презентаций ОБЖ\4  ядовитые  грибы\5 Говорушка беловатая\Clitocybe.dealbata2.-.linds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336675"/>
            <a:ext cx="64293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7313" y="5000625"/>
            <a:ext cx="6429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</a:rPr>
              <a:t>Говорушка беловатая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3786188" y="3071813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3" name="Picture 3" descr="D:\МОЯ АТТЕСТАЦИЯ\для презентаций ОБЖ\4  ядовитые  грибы\4 Боровик несъедобный\Боровик несъедоб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1241425"/>
            <a:ext cx="642937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3857625" y="385762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4143375" y="30718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725" name="Picture 5" descr="D:\МОЯ АТТЕСТАЦИЯ\для презентаций ОБЖ\4  ядовитые  грибы\4 Боровик несъедобный\Боровик несъедобный.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1214438"/>
            <a:ext cx="6381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28750" y="5072063"/>
            <a:ext cx="6429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  <a:latin typeface="Calibri" pitchFamily="34" charset="0"/>
              </a:rPr>
              <a:t>Боровик несъедобный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4143375" y="3857625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4357688" y="30718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14" name="TextBox 21"/>
          <p:cNvSpPr txBox="1">
            <a:spLocks noChangeArrowheads="1"/>
          </p:cNvSpPr>
          <p:nvPr/>
        </p:nvSpPr>
        <p:spPr bwMode="auto">
          <a:xfrm>
            <a:off x="3429000" y="342900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6" name="Picture 2" descr="D:\МОЯ АТТЕСТАЦИЯ\для презентаций ОБЖ\4  ядовитые  грибы\3 Сатанинский гриб\Boletus_satanas_UIA_20070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313" y="1214438"/>
            <a:ext cx="6357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Box 23"/>
          <p:cNvSpPr txBox="1">
            <a:spLocks noChangeArrowheads="1"/>
          </p:cNvSpPr>
          <p:nvPr/>
        </p:nvSpPr>
        <p:spPr bwMode="auto">
          <a:xfrm>
            <a:off x="5000625" y="335756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7" name="Picture 3" descr="D:\МОЯ АТТЕСТАЦИЯ\для презентаций ОБЖ\4  ядовитые  грибы\3 Сатанинский гриб\Boletus-satanas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313" y="1214438"/>
            <a:ext cx="6429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57313" y="4857750"/>
            <a:ext cx="6429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0000"/>
                </a:solidFill>
                <a:latin typeface="Calibri" pitchFamily="34" charset="0"/>
              </a:rPr>
              <a:t>Сатанинский гриб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5700"/>
          </a:xfrm>
        </p:spPr>
        <p:txBody>
          <a:bodyPr/>
          <a:lstStyle/>
          <a:p>
            <a:pPr algn="ctr"/>
            <a:r>
              <a:rPr lang="ru-RU" sz="2600" smtClean="0">
                <a:solidFill>
                  <a:srgbClr val="FF0000"/>
                </a:solidFill>
              </a:rPr>
              <a:t>Признаки отравления грибами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smtClean="0"/>
              <a:t>Наступают  через 6 – 12 часов после употребления грибов</a:t>
            </a:r>
          </a:p>
          <a:p>
            <a:r>
              <a:rPr lang="ru-RU" sz="2600" smtClean="0"/>
              <a:t>Обильное слюнотечение</a:t>
            </a:r>
          </a:p>
          <a:p>
            <a:r>
              <a:rPr lang="ru-RU" sz="2600" smtClean="0"/>
              <a:t>Сильные боли в животе</a:t>
            </a:r>
          </a:p>
          <a:p>
            <a:r>
              <a:rPr lang="ru-RU" sz="2600" smtClean="0"/>
              <a:t>Расстройство кишечника</a:t>
            </a:r>
          </a:p>
          <a:p>
            <a:r>
              <a:rPr lang="ru-RU" sz="2600" smtClean="0"/>
              <a:t>Нарушение или потеря сознания</a:t>
            </a:r>
          </a:p>
          <a:p>
            <a:r>
              <a:rPr lang="ru-RU" sz="2600" smtClean="0"/>
              <a:t> Возникает состояние, похожее на опьянение, галлюцинации</a:t>
            </a:r>
          </a:p>
          <a:p>
            <a:r>
              <a:rPr lang="ru-RU" sz="2600" smtClean="0"/>
              <a:t>Нарушение дыхания и работы сердца</a:t>
            </a:r>
          </a:p>
          <a:p>
            <a:r>
              <a:rPr lang="ru-RU" sz="2600" smtClean="0"/>
              <a:t>Через 1 -2 дня может наступить смерть</a:t>
            </a:r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9" name="Picture 2" descr="D:\МОЯ АТТЕСТАЦИЯ\для презентаций ОБЖ\3 ядовитые растения\фото\bad_feeling [Razreshenie rabochego stola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3071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5" cy="314325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Первая помощь при отравлении грибами</a:t>
            </a:r>
          </a:p>
        </p:txBody>
      </p:sp>
      <p:pic>
        <p:nvPicPr>
          <p:cNvPr id="27650" name="Содержимое 5" descr="mini_deti_medici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214688"/>
            <a:ext cx="3786187" cy="2333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285750"/>
            <a:ext cx="4857750" cy="6572250"/>
          </a:xfrm>
        </p:spPr>
        <p:txBody>
          <a:bodyPr/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Немедленно вызвать врача !</a:t>
            </a:r>
          </a:p>
          <a:p>
            <a:pPr>
              <a:defRPr/>
            </a:pPr>
            <a:r>
              <a:rPr lang="ru-RU" sz="2600" dirty="0" smtClean="0">
                <a:solidFill>
                  <a:srgbClr val="0070C0"/>
                </a:solidFill>
              </a:rPr>
              <a:t>До прихода врача надо действовать быстро и решительно: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600" dirty="0" smtClean="0"/>
              <a:t>Дать слабительное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600" dirty="0" smtClean="0"/>
              <a:t>Промыть желудок раствором светло-розового раствора перманганата калия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        (4 – 5 стаканов)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3.    Вызывать рвоту, надавливая пальцем или гладким предметом на корень языка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4.    Дать активированный уголь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ru-RU" sz="2600" dirty="0" smtClean="0"/>
              <a:t>5.    Дать холодную, слегка подсоленную воду</a:t>
            </a:r>
          </a:p>
          <a:p>
            <a:pPr marL="514350" indent="-514350">
              <a:buFont typeface="Arial" charset="0"/>
              <a:buNone/>
              <a:defRPr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65405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Должны знать!</a:t>
            </a:r>
          </a:p>
        </p:txBody>
      </p:sp>
      <p:pic>
        <p:nvPicPr>
          <p:cNvPr id="28674" name="Содержимое 5" descr="gribot3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428750"/>
            <a:ext cx="4038600" cy="2857500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0"/>
            <a:ext cx="4714875" cy="6858000"/>
          </a:xfrm>
        </p:spPr>
        <p:txBody>
          <a:bodyPr/>
          <a:lstStyle/>
          <a:p>
            <a:r>
              <a:rPr lang="ru-RU" sz="2600" smtClean="0"/>
              <a:t>Будь внимателен при сборе грибов</a:t>
            </a:r>
          </a:p>
          <a:p>
            <a:r>
              <a:rPr lang="ru-RU" sz="2600" smtClean="0"/>
              <a:t>Изучай внешние признаки грибов</a:t>
            </a:r>
          </a:p>
          <a:p>
            <a:r>
              <a:rPr lang="ru-RU" sz="2600" smtClean="0"/>
              <a:t>Знай признаки отличия ядовитых грибов от съедобных</a:t>
            </a:r>
          </a:p>
          <a:p>
            <a:r>
              <a:rPr lang="ru-RU" sz="2600" smtClean="0"/>
              <a:t>Не собирай грибы у дорог, у предприятий</a:t>
            </a:r>
          </a:p>
          <a:p>
            <a:r>
              <a:rPr lang="ru-RU" sz="2600" smtClean="0"/>
              <a:t>Не собирай грибы старые, перезрелые</a:t>
            </a:r>
          </a:p>
          <a:p>
            <a:r>
              <a:rPr lang="ru-RU" sz="2600" smtClean="0"/>
              <a:t>Не срезай гриб, если сомневаешься</a:t>
            </a:r>
          </a:p>
          <a:p>
            <a:r>
              <a:rPr lang="ru-RU" sz="2600" smtClean="0"/>
              <a:t>Отваривай грибы в подсоленной воде 30 – 40 минут, слей воду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algn="l"/>
            <a:r>
              <a:rPr lang="ru-RU" sz="5000" smtClean="0"/>
              <a:t>Цели 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Познакомить с основными видами ядовитых грибов</a:t>
            </a:r>
          </a:p>
          <a:p>
            <a:r>
              <a:rPr lang="ru-RU" smtClean="0"/>
              <a:t>Определить признаки отравления ядовитыми грибами</a:t>
            </a:r>
          </a:p>
          <a:p>
            <a:r>
              <a:rPr lang="ru-RU" smtClean="0"/>
              <a:t>Познакомить  с правилами оказания первой помощи при отравлении ядовитыми грибами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Ядовитые грибы — грибы, употребление которых в пищу может вызвать отравление.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ru-RU" sz="2600" smtClean="0"/>
              <a:t>Готовятся к грибному сезону не только грибники, но и врачи, т. к. сбор грибов – занятие, таящее в себе определенный риск</a:t>
            </a:r>
          </a:p>
          <a:p>
            <a:r>
              <a:rPr lang="ru-RU" sz="2600" smtClean="0"/>
              <a:t>Грибы очень опасны</a:t>
            </a:r>
          </a:p>
          <a:p>
            <a:r>
              <a:rPr lang="ru-RU" sz="2600" smtClean="0"/>
              <a:t>Нельзя собирать незнакомые грибы, некоторые из них очень ядовиты</a:t>
            </a:r>
          </a:p>
          <a:p>
            <a:r>
              <a:rPr lang="ru-RU" sz="2600" smtClean="0"/>
              <a:t>Ими можно отравиться и даже умереть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Бледная поганка</a:t>
            </a:r>
          </a:p>
        </p:txBody>
      </p:sp>
      <p:pic>
        <p:nvPicPr>
          <p:cNvPr id="6" name="Содержимое 5" descr="Бледная поган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71625"/>
            <a:ext cx="3482975" cy="4643438"/>
          </a:xfrm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500188"/>
            <a:ext cx="4714875" cy="5072062"/>
          </a:xfrm>
        </p:spPr>
        <p:txBody>
          <a:bodyPr/>
          <a:lstStyle/>
          <a:p>
            <a:r>
              <a:rPr lang="ru-RU" sz="2600" smtClean="0"/>
              <a:t>Гриб, по мировой статистике вызывающий наибольшее число смертельных отравлений</a:t>
            </a:r>
          </a:p>
          <a:p>
            <a:r>
              <a:rPr lang="ru-RU" sz="2600" smtClean="0"/>
              <a:t>Плодовое тело полностью покрытое плёнкой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Бледная поганка</a:t>
            </a:r>
            <a:endParaRPr lang="ru-RU" sz="5000" smtClean="0"/>
          </a:p>
        </p:txBody>
      </p:sp>
      <p:pic>
        <p:nvPicPr>
          <p:cNvPr id="6" name="Содержимое 5" descr="800px-Amanita_phalloides_-_deathc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14438"/>
            <a:ext cx="4210050" cy="35655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495800" cy="5857875"/>
          </a:xfrm>
        </p:spPr>
        <p:txBody>
          <a:bodyPr/>
          <a:lstStyle/>
          <a:p>
            <a:r>
              <a:rPr lang="ru-RU" sz="2600" smtClean="0"/>
              <a:t>Шляпка 5—15 см, оливковая, зеленоватая или сероватая с белыми пластинками</a:t>
            </a:r>
          </a:p>
          <a:p>
            <a:r>
              <a:rPr lang="ru-RU" sz="2600" smtClean="0"/>
              <a:t>Мякоть белая, мясистая, не меняет цвет при повреждении, со слабовыраженным вкусом и запахом</a:t>
            </a:r>
          </a:p>
          <a:p>
            <a:r>
              <a:rPr lang="ru-RU" sz="2600" smtClean="0"/>
              <a:t>У  основания ножки утолщение  и тонкое белое кольцо</a:t>
            </a:r>
          </a:p>
          <a:p>
            <a:r>
              <a:rPr lang="ru-RU" sz="2600" smtClean="0"/>
              <a:t>Путают с шампиньоном или с сыроежкой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Шампиньон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Содержимое 5" descr="Шампиньон лесн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643063"/>
            <a:ext cx="4038600" cy="2882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600" smtClean="0"/>
              <a:t>Не имеет запаха</a:t>
            </a:r>
          </a:p>
          <a:p>
            <a:r>
              <a:rPr lang="ru-RU" sz="2600" smtClean="0"/>
              <a:t>Пластинки у бледной поганки – белые, а у шампиньона - розовые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785938" y="328612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78" name="Picture 2" descr="D:\МОЯ АТТЕСТАЦИЯ\для презентаций ОБЖ\4  ядовитые  грибы\1 Бледная поганка\Шампиньон съедобные\Шампиньон лесной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43063"/>
            <a:ext cx="4071937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571625" y="33575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79" name="Picture 3" descr="D:\МОЯ АТТЕСТАЦИЯ\для презентаций ОБЖ\4  ядовитые  грибы\1 Бледная поганка\Шампиньон съедобные\Шампиньон полев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143000"/>
            <a:ext cx="4357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Сыроежка </a:t>
            </a:r>
          </a:p>
        </p:txBody>
      </p:sp>
      <p:pic>
        <p:nvPicPr>
          <p:cNvPr id="5" name="Содержимое 4" descr="Сыроежка берёзовая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143000"/>
            <a:ext cx="6562725" cy="4357688"/>
          </a:xfrm>
        </p:spPr>
      </p:pic>
      <p:pic>
        <p:nvPicPr>
          <p:cNvPr id="25604" name="Picture 4" descr="D:\МОЯ АТТЕСТАЦИЯ\для презентаций ОБЖ\4  ядовитые  грибы\1 Бледная поганка\Сыроежка\Сыроежка берёзовая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285875"/>
            <a:ext cx="6596063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5429250" y="41433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5605" name="Picture 5" descr="D:\МОЯ АТТЕСТАЦИЯ\для презентаций ОБЖ\4  ядовитые  грибы\1 Бледная поганка\Сыроежка\Сыроежка сер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1500188"/>
            <a:ext cx="6334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5357813" y="3857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5606" name="Picture 6" descr="D:\МОЯ АТТЕСТАЦИЯ\для презентаций ОБЖ\4  ядовитые  грибы\1 Бледная поганка\Сыроежка\Сыроежка золотист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1714500"/>
            <a:ext cx="6286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Мухомор </a:t>
            </a:r>
          </a:p>
        </p:txBody>
      </p:sp>
      <p:pic>
        <p:nvPicPr>
          <p:cNvPr id="6" name="Содержимое 5" descr="764px-Amanita_muscaria_U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71625"/>
            <a:ext cx="4213225" cy="33035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50"/>
          </a:xfrm>
        </p:spPr>
        <p:txBody>
          <a:bodyPr/>
          <a:lstStyle/>
          <a:p>
            <a:r>
              <a:rPr lang="ru-RU" sz="2600" smtClean="0"/>
              <a:t>Русское, а также характерное для большинства славянских языков, название «мухомор» возникло из-за массового использования мухомора красного в бытовой санитарии в качестве инсектицида против мух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071688" y="421481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6" name="Picture 2" descr="D:\МОЯ АТТЕСТАЦИЯ\для презентаций ОБЖ\4  ядовитые  грибы\2 Мухомор\Мухомор пантерный\504px-2008-10_Amanita_pantherina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85938"/>
            <a:ext cx="364331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857500" y="442912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7" name="Picture 3" descr="D:\МОЯ АТТЕСТАЦИЯ\для презентаций ОБЖ\4  ядовитые  грибы\2 Мухомор\Мухомор вонючий\399px-European_Destroying_Ang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2286000"/>
            <a:ext cx="2857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3357563" y="4643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8" name="Picture 4" descr="D:\МОЯ АТТЕСТАЦИЯ\для презентаций ОБЖ\4  ядовитые  грибы\2 Мухомор\Мухомор красный\североамериканская разновиднос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2786063"/>
            <a:ext cx="2928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5000" b="1" smtClean="0">
                <a:solidFill>
                  <a:srgbClr val="FF0000"/>
                </a:solidFill>
              </a:rPr>
              <a:t>Мухомор </a:t>
            </a:r>
            <a:endParaRPr lang="ru-RU" sz="5000" smtClean="0"/>
          </a:p>
        </p:txBody>
      </p:sp>
      <p:pic>
        <p:nvPicPr>
          <p:cNvPr id="6" name="Содержимое 5" descr="407px-Amanita_muscaria_(fly_agaric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928688"/>
            <a:ext cx="3074987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88"/>
            <a:ext cx="4495800" cy="5929312"/>
          </a:xfrm>
        </p:spPr>
        <p:txBody>
          <a:bodyPr/>
          <a:lstStyle/>
          <a:p>
            <a:r>
              <a:rPr lang="ru-RU" sz="2600" smtClean="0"/>
              <a:t>Шляпка толстомясистая, иногда более тонкая, может быть с бугорком, легко отделяется от ножки</a:t>
            </a:r>
          </a:p>
          <a:p>
            <a:r>
              <a:rPr lang="ru-RU" sz="2400" smtClean="0"/>
              <a:t>Кожица различных оттенков белого, красного и зелёного цветов, обычно покрыта различными лоскутами или хлопьями</a:t>
            </a:r>
          </a:p>
          <a:p>
            <a:r>
              <a:rPr lang="ru-RU" sz="2400" smtClean="0"/>
              <a:t>Ножка цилиндрическая, обычно прямая, часто расширенная в основании</a:t>
            </a:r>
          </a:p>
          <a:p>
            <a:r>
              <a:rPr lang="ru-RU" sz="2400" smtClean="0"/>
              <a:t>Мякоть белая, у некоторых видов окрашивается на срезе, с запахом или без</a:t>
            </a:r>
          </a:p>
          <a:p>
            <a:endParaRPr lang="ru-RU" sz="2600" smtClean="0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214563" y="3643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0" name="Picture 2" descr="D:\МОЯ АТТЕСТАЦИЯ\для презентаций ОБЖ\4  ядовитые  грибы\2 Мухомор\Мухомор пантерный\450px-Amanita_panther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285875"/>
            <a:ext cx="31067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357438" y="4429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2000250" y="37861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1" name="Picture 3" descr="D:\МОЯ АТТЕСТАЦИЯ\для презентаций ОБЖ\4  ядовитые  грибы\2 Мухомор\Мухомор красный\800px-Amanita_muscaria_3_vliegenzwammen_op_r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857375"/>
            <a:ext cx="37861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3000375" y="407193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2714625" y="45005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2" name="Picture 4" descr="D:\МОЯ АТТЕСТАЦИЯ\для презентаций ОБЖ\4  ядовитые  грибы\2 Мухомор\Мухомор красный\800px-Fliegenpilz_von_unt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428875"/>
            <a:ext cx="3952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иб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Грибы</Template>
  <TotalTime>288</TotalTime>
  <Words>475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Грибы</vt:lpstr>
      <vt:lpstr>Природа и безопасность. Ядовитые грибы. Первая помощь при отравлении ядовитыми грибами.</vt:lpstr>
      <vt:lpstr>Цели :</vt:lpstr>
      <vt:lpstr>Ядовитые грибы — грибы, употребление которых в пищу может вызвать отравление.</vt:lpstr>
      <vt:lpstr>Бледная поганка</vt:lpstr>
      <vt:lpstr>Бледная поганка</vt:lpstr>
      <vt:lpstr>Шампиньон </vt:lpstr>
      <vt:lpstr>Сыроежка </vt:lpstr>
      <vt:lpstr>Мухомор </vt:lpstr>
      <vt:lpstr>Мухомор </vt:lpstr>
      <vt:lpstr>Ложный опёнок</vt:lpstr>
      <vt:lpstr>Опёнок осенний съедобный</vt:lpstr>
      <vt:lpstr>Ядовитые грибы</vt:lpstr>
      <vt:lpstr>Признаки отравления грибами</vt:lpstr>
      <vt:lpstr>Первая помощь при отравлении грибами</vt:lpstr>
      <vt:lpstr>Должны знать!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школа</cp:lastModifiedBy>
  <cp:revision>33</cp:revision>
  <dcterms:created xsi:type="dcterms:W3CDTF">2011-12-01T20:29:20Z</dcterms:created>
  <dcterms:modified xsi:type="dcterms:W3CDTF">2022-05-31T01:00:26Z</dcterms:modified>
</cp:coreProperties>
</file>