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0C1C5-DA07-4D05-B6FB-F471BCBA2F8A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49FF2-57A7-4B79-8B0C-5F7F030C9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0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49FF2-57A7-4B79-8B0C-5F7F030C9FF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49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49FF2-57A7-4B79-8B0C-5F7F030C9F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1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49FF2-57A7-4B79-8B0C-5F7F030C9FF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27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49FF2-57A7-4B79-8B0C-5F7F030C9FF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8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Выращивание  кристаллов в домашних условиях.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Выполнили ученики 6 класса: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Попова Тамара,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Шопина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Анастасия,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Маресева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Анастасия.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Руководитель: Глухова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ОльгаИвановна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с. Сусанино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2019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3. </a:t>
            </a:r>
            <a:r>
              <a:rPr lang="ru-RU" dirty="0"/>
              <a:t>Осторожно разлить горячий сироп по баночкам. Чтобы кристалл был цветным  в сироп можно добавить немного пищевого красителя. В центр каждого из стаканов с сиропом опустить вертикально палочки-заготовки. Они не должны касаться ни дна банок, ни тем более, ее стенок. Для того, чтобы палочка стояла вертикально, использовать плотный картон и бельевую прищепку. Баночки с палочками поставим в теплое место.  Расти кристаллы из сахара  будут от 7 до  30 дней.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512618"/>
            <a:ext cx="4038600" cy="5613545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2051" name="Picture 3" descr="C:\Users\user\Desktop\Camera - копия\20180929_131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692696"/>
            <a:ext cx="2402485" cy="320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Camera - копия\20180929_131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34893"/>
            <a:ext cx="2322983" cy="278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Camera - копия\20181006_132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45" y="2521526"/>
            <a:ext cx="3117273" cy="394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258544"/>
            <a:ext cx="3509392" cy="623923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/>
              <a:t>Результат:</a:t>
            </a:r>
            <a:r>
              <a:rPr lang="ru-RU" b="1" dirty="0"/>
              <a:t> </a:t>
            </a:r>
            <a:r>
              <a:rPr lang="ru-RU" dirty="0"/>
              <a:t>мы получили цветные кристаллы сахара.</a:t>
            </a:r>
          </a:p>
          <a:p>
            <a:r>
              <a:rPr lang="ru-RU" b="1" i="1" dirty="0"/>
              <a:t>Вывод:</a:t>
            </a:r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1. Сахар состоит из кристаллов.</a:t>
            </a:r>
          </a:p>
          <a:p>
            <a:r>
              <a:rPr lang="ru-RU" dirty="0"/>
              <a:t>2. При соприкосновении кристаллов сахара с водой, они растворяются.</a:t>
            </a:r>
          </a:p>
          <a:p>
            <a:r>
              <a:rPr lang="ru-RU" dirty="0"/>
              <a:t>3. По мере того как вода испаряется, сахар снова  образует кристаллы.</a:t>
            </a:r>
          </a:p>
        </p:txBody>
      </p:sp>
      <p:pic>
        <p:nvPicPr>
          <p:cNvPr id="3074" name="Picture 2" descr="C:\Users\user\Desktop\Camera - копия\20181006_132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217272"/>
            <a:ext cx="2715491" cy="410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3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вырастить кристалл из соли.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ru-RU" b="1" dirty="0"/>
              <a:t>Материалы и инструменты</a:t>
            </a:r>
            <a:r>
              <a:rPr lang="ru-RU" dirty="0"/>
              <a:t>:</a:t>
            </a:r>
          </a:p>
          <a:p>
            <a:pPr lvl="0" fontAlgn="base"/>
            <a:r>
              <a:rPr lang="ru-RU" dirty="0"/>
              <a:t>вода;</a:t>
            </a:r>
          </a:p>
          <a:p>
            <a:pPr lvl="0" fontAlgn="base"/>
            <a:r>
              <a:rPr lang="ru-RU" dirty="0"/>
              <a:t>соль;</a:t>
            </a:r>
          </a:p>
          <a:p>
            <a:pPr lvl="0" fontAlgn="base"/>
            <a:r>
              <a:rPr lang="ru-RU" dirty="0"/>
              <a:t>шерстяная нить;</a:t>
            </a:r>
          </a:p>
          <a:p>
            <a:pPr lvl="0" fontAlgn="base"/>
            <a:r>
              <a:rPr lang="ru-RU" dirty="0"/>
              <a:t>стеклянные баночки;</a:t>
            </a:r>
          </a:p>
          <a:p>
            <a:pPr lvl="0" fontAlgn="base"/>
            <a:r>
              <a:rPr lang="ru-RU" dirty="0"/>
              <a:t>плотная бумага;</a:t>
            </a:r>
          </a:p>
          <a:p>
            <a:pPr lvl="0" fontAlgn="base"/>
            <a:r>
              <a:rPr lang="ru-RU" dirty="0"/>
              <a:t> кастрюля.</a:t>
            </a:r>
          </a:p>
        </p:txBody>
      </p:sp>
      <p:pic>
        <p:nvPicPr>
          <p:cNvPr id="2050" name="Picture 2" descr="E:\проект\20190119_1246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70710"/>
            <a:ext cx="5042698" cy="297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проект\20181201_121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73236"/>
            <a:ext cx="5075878" cy="25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4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29891" y="235527"/>
            <a:ext cx="4980709" cy="6047804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ru-RU" sz="1800" dirty="0" smtClean="0"/>
              <a:t>1.Первым делом</a:t>
            </a:r>
            <a:r>
              <a:rPr lang="ru-RU" sz="1800" dirty="0" smtClean="0"/>
              <a:t> </a:t>
            </a:r>
            <a:r>
              <a:rPr lang="ru-RU" sz="1800" dirty="0"/>
              <a:t>нужно подготовить 120 мл очищенной или дистиллированной воды. Перелить ее в кастрюлю, поставить на плиту и довести до кипения</a:t>
            </a:r>
            <a:r>
              <a:rPr lang="ru-RU" sz="1800" dirty="0" smtClean="0"/>
              <a:t>.</a:t>
            </a:r>
          </a:p>
          <a:p>
            <a:pPr marL="0" lvl="0" indent="0" fontAlgn="base">
              <a:buNone/>
            </a:pPr>
            <a:r>
              <a:rPr lang="ru-RU" sz="1800" dirty="0" smtClean="0"/>
              <a:t>2.</a:t>
            </a:r>
            <a:r>
              <a:rPr lang="ru-RU" sz="1800" dirty="0" smtClean="0"/>
              <a:t>Определиться </a:t>
            </a:r>
            <a:r>
              <a:rPr lang="ru-RU" sz="1800" dirty="0"/>
              <a:t>с видом соли для образования кристалла. Так с помощью обычной поваренной соли поделка формируется в течение нескольких дней, морская соль образует кристалл за 1-2 дня, а с йодированной солью </a:t>
            </a:r>
            <a:r>
              <a:rPr lang="ru-RU" sz="1800" dirty="0" smtClean="0"/>
              <a:t>-дольше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pPr marL="0" lvl="0" indent="0" fontAlgn="base">
              <a:buNone/>
            </a:pPr>
            <a:r>
              <a:rPr lang="ru-RU" sz="1800" dirty="0" smtClean="0"/>
              <a:t>3.</a:t>
            </a:r>
            <a:r>
              <a:rPr lang="ru-RU" sz="1800" dirty="0" smtClean="0"/>
              <a:t>Приготовить </a:t>
            </a:r>
            <a:r>
              <a:rPr lang="ru-RU" sz="1800" dirty="0"/>
              <a:t>насыщенный раствор соли. Понять о его готовности можно по крупинкам, которые не смогли раствориться в воде. Для этого добавить соль в теплую воду и тщательно помешивать раствор. Сначала всыпать пол стакана соли. Если вода прозрачная без крупинок, тогда добавить еще четверть стакана</a:t>
            </a:r>
            <a:r>
              <a:rPr lang="ru-RU" sz="1800" dirty="0" smtClean="0"/>
              <a:t>.</a:t>
            </a:r>
          </a:p>
          <a:p>
            <a:pPr marL="0" lvl="0" indent="0" fontAlgn="base">
              <a:buNone/>
            </a:pPr>
            <a:r>
              <a:rPr lang="ru-RU" sz="1800" dirty="0" smtClean="0"/>
              <a:t>4.</a:t>
            </a:r>
            <a:r>
              <a:rPr lang="ru-RU" sz="1800" dirty="0" smtClean="0"/>
              <a:t>Перелить </a:t>
            </a:r>
            <a:r>
              <a:rPr lang="ru-RU" sz="1800" dirty="0"/>
              <a:t>раствор в сухую и чистую емкость. Следите за тем, чтобы осадок оставался в кастрюле, иначе он попадет на дно банки, и будет снижать рост основного кристалла. На данном этапе можно добавить краситель для изменения цвета кристалла. </a:t>
            </a:r>
          </a:p>
          <a:p>
            <a:endParaRPr lang="ru-RU" sz="1800" dirty="0"/>
          </a:p>
        </p:txBody>
      </p:sp>
      <p:pic>
        <p:nvPicPr>
          <p:cNvPr id="3077" name="Picture 5" descr="C:\Users\user\Desktop\проект\20181006_124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3491345"/>
            <a:ext cx="3117272" cy="277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проект\20180929_1258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318655"/>
            <a:ext cx="3133649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387926"/>
            <a:ext cx="4608512" cy="6281434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>5</a:t>
            </a:r>
            <a:r>
              <a:rPr lang="ru-RU" sz="1800" dirty="0" smtClean="0">
                <a:cs typeface="Times New Roman" panose="02020603050405020304" pitchFamily="18" charset="0"/>
              </a:rPr>
              <a:t>. Подготовить </a:t>
            </a:r>
            <a:r>
              <a:rPr lang="ru-RU" sz="1800" dirty="0">
                <a:cs typeface="Times New Roman" panose="02020603050405020304" pitchFamily="18" charset="0"/>
              </a:rPr>
              <a:t>нить для </a:t>
            </a:r>
            <a:r>
              <a:rPr lang="ru-RU" sz="1800" dirty="0" smtClean="0">
                <a:cs typeface="Times New Roman" panose="02020603050405020304" pitchFamily="18" charset="0"/>
              </a:rPr>
              <a:t>основы, прикрепив  к ней затравку. </a:t>
            </a:r>
            <a:r>
              <a:rPr lang="ru-RU" sz="1800" dirty="0">
                <a:cs typeface="Times New Roman" panose="02020603050405020304" pitchFamily="18" charset="0"/>
              </a:rPr>
              <a:t>Желательно, чтобы она была толстой с шероховатой поверхностью. </a:t>
            </a:r>
            <a:r>
              <a:rPr lang="ru-RU" sz="1800" dirty="0" smtClean="0">
                <a:cs typeface="Times New Roman" panose="02020603050405020304" pitchFamily="18" charset="0"/>
              </a:rPr>
              <a:t>Зафиксировать прищепкой. </a:t>
            </a:r>
            <a:r>
              <a:rPr lang="ru-RU" sz="1800" dirty="0">
                <a:cs typeface="Times New Roman" panose="02020603050405020304" pitchFamily="18" charset="0"/>
              </a:rPr>
              <a:t>Отмерить необходимую длину нити и отрезать ее. Не </a:t>
            </a:r>
            <a:r>
              <a:rPr lang="ru-RU" sz="1800" dirty="0" smtClean="0">
                <a:cs typeface="Times New Roman" panose="02020603050405020304" pitchFamily="18" charset="0"/>
              </a:rPr>
              <a:t>допускать  </a:t>
            </a:r>
            <a:r>
              <a:rPr lang="ru-RU" sz="1800" dirty="0">
                <a:cs typeface="Times New Roman" panose="02020603050405020304" pitchFamily="18" charset="0"/>
              </a:rPr>
              <a:t>ее касания дна емкости</a:t>
            </a:r>
            <a:r>
              <a:rPr lang="ru-RU" sz="1800" dirty="0" smtClean="0">
                <a:cs typeface="Times New Roman" panose="02020603050405020304" pitchFamily="18" charset="0"/>
              </a:rPr>
              <a:t>.</a:t>
            </a:r>
          </a:p>
          <a:p>
            <a:pPr marL="0" lvl="0" indent="0" fontAlgn="base">
              <a:buNone/>
            </a:pPr>
            <a:endParaRPr lang="ru-RU" sz="1800" dirty="0" smtClean="0"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ru-RU" sz="1800" dirty="0" smtClean="0">
                <a:cs typeface="Times New Roman" panose="02020603050405020304" pitchFamily="18" charset="0"/>
              </a:rPr>
              <a:t>6. Расположить прищепку сверху </a:t>
            </a:r>
            <a:r>
              <a:rPr lang="ru-RU" sz="1800" dirty="0">
                <a:cs typeface="Times New Roman" panose="02020603050405020304" pitchFamily="18" charset="0"/>
              </a:rPr>
              <a:t>на емкости. Нужно следить за тем, чтобы нитка не пристала к стенкам банки</a:t>
            </a:r>
            <a:r>
              <a:rPr lang="ru-RU" sz="1800" dirty="0" smtClean="0">
                <a:cs typeface="Times New Roman" panose="02020603050405020304" pitchFamily="18" charset="0"/>
              </a:rPr>
              <a:t>.</a:t>
            </a:r>
          </a:p>
          <a:p>
            <a:pPr marL="0" lvl="0" indent="0" fontAlgn="base">
              <a:buNone/>
            </a:pPr>
            <a:endParaRPr lang="ru-RU" sz="1800" dirty="0"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ru-RU" sz="1800" dirty="0" smtClean="0">
                <a:cs typeface="Times New Roman" panose="02020603050405020304" pitchFamily="18" charset="0"/>
              </a:rPr>
              <a:t>7. Поставить </a:t>
            </a:r>
            <a:r>
              <a:rPr lang="ru-RU" sz="1800" dirty="0">
                <a:cs typeface="Times New Roman" panose="02020603050405020304" pitchFamily="18" charset="0"/>
              </a:rPr>
              <a:t>емкость с соляным раствором на ровную поверхность. Если нужно  вырастить кристалл с большими ответвлениями, то необходимо держать жидкость с нитью в теплом месте. Для образования кристалла с ровными поверхностями необходимо поставить емкость в холод</a:t>
            </a:r>
            <a:r>
              <a:rPr lang="ru-RU" sz="1800" dirty="0" smtClean="0">
                <a:cs typeface="Times New Roman" panose="02020603050405020304" pitchFamily="18" charset="0"/>
              </a:rPr>
              <a:t>.</a:t>
            </a:r>
            <a:endParaRPr lang="ru-RU" sz="1800" dirty="0"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ru-RU" sz="1800" dirty="0" smtClean="0">
                <a:cs typeface="Times New Roman" panose="02020603050405020304" pitchFamily="18" charset="0"/>
              </a:rPr>
              <a:t>8. Теперь </a:t>
            </a:r>
            <a:r>
              <a:rPr lang="ru-RU" sz="1800" dirty="0">
                <a:cs typeface="Times New Roman" panose="02020603050405020304" pitchFamily="18" charset="0"/>
              </a:rPr>
              <a:t>только нужно наблюдать за ростом кристалла.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/>
          </a:p>
        </p:txBody>
      </p:sp>
      <p:pic>
        <p:nvPicPr>
          <p:cNvPr id="4098" name="Picture 2" descr="C:\Users\user\Desktop\проект\20180929_1319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09" y="3477492"/>
            <a:ext cx="3616035" cy="299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роект\20180929_1319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0934"/>
            <a:ext cx="3665464" cy="289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7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проект\20181201_121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88515"/>
            <a:ext cx="3849111" cy="474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26474"/>
            <a:ext cx="4038600" cy="55996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>
                <a:latin typeface="+mj-lt"/>
                <a:cs typeface="Times New Roman" panose="02020603050405020304" pitchFamily="18" charset="0"/>
              </a:rPr>
              <a:t>Результат: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мы получили кристалл поваренной соли.</a:t>
            </a:r>
          </a:p>
          <a:p>
            <a:pPr marL="0" indent="0">
              <a:buNone/>
            </a:pPr>
            <a:r>
              <a:rPr lang="ru-RU" b="1" i="1" dirty="0" smtClean="0">
                <a:latin typeface="+mj-lt"/>
                <a:cs typeface="Times New Roman" panose="02020603050405020304" pitchFamily="18" charset="0"/>
              </a:rPr>
              <a:t>Вывод</a:t>
            </a:r>
            <a:r>
              <a:rPr lang="ru-RU" b="1" i="1" dirty="0">
                <a:latin typeface="+mj-lt"/>
                <a:cs typeface="Times New Roman" panose="02020603050405020304" pitchFamily="18" charset="0"/>
              </a:rPr>
              <a:t>: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 	</a:t>
            </a:r>
          </a:p>
          <a:p>
            <a:pPr marL="0" indent="0">
              <a:buNone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1. Поваренная соль состоит из кристаллов.</a:t>
            </a:r>
          </a:p>
          <a:p>
            <a:pPr marL="0" indent="0">
              <a:buNone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2. При соприкосновении кристаллов соли с водой, они растворяются.</a:t>
            </a:r>
          </a:p>
          <a:p>
            <a:pPr marL="0" indent="0">
              <a:buNone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3. Быстрее всего кристаллы  соли могут образовываться в насыщенном растворе поваренной  соли.</a:t>
            </a:r>
          </a:p>
          <a:p>
            <a:pPr marL="0" indent="0">
              <a:buNone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4. По мере того как вода испаряется, соль снова образует кристаллы.</a:t>
            </a:r>
          </a:p>
          <a:p>
            <a:pPr marL="0" indent="0">
              <a:buNone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5. В домашних условиях  можно вырастить кристаллы при необходимых условиях: наличие насыщенного солевого раствора и ниточки с затравкой.</a:t>
            </a:r>
          </a:p>
        </p:txBody>
      </p:sp>
      <p:pic>
        <p:nvPicPr>
          <p:cNvPr id="5122" name="Picture 2" descr="E:\проект\20181201_121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" y="13856"/>
            <a:ext cx="3497625" cy="29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Как </a:t>
            </a:r>
            <a:r>
              <a:rPr lang="ru-RU" b="1" dirty="0"/>
              <a:t>вырастить кристалл из медного купороса.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Материалы </a:t>
            </a:r>
            <a:r>
              <a:rPr lang="ru-RU" b="1" dirty="0"/>
              <a:t>и </a:t>
            </a:r>
            <a:r>
              <a:rPr lang="ru-RU" b="1" dirty="0" smtClean="0"/>
              <a:t>инструменты</a:t>
            </a:r>
            <a:r>
              <a:rPr lang="ru-RU" b="1" dirty="0"/>
              <a:t>:</a:t>
            </a:r>
            <a:r>
              <a:rPr lang="ru-RU" dirty="0" smtClean="0"/>
              <a:t>  </a:t>
            </a:r>
          </a:p>
          <a:p>
            <a:r>
              <a:rPr lang="ru-RU" dirty="0" smtClean="0"/>
              <a:t>дистиллированная </a:t>
            </a:r>
            <a:r>
              <a:rPr lang="ru-RU" dirty="0"/>
              <a:t>или кипяченая вода;</a:t>
            </a:r>
          </a:p>
          <a:p>
            <a:pPr lvl="0"/>
            <a:r>
              <a:rPr lang="ru-RU" dirty="0"/>
              <a:t>медный купорос;</a:t>
            </a:r>
          </a:p>
          <a:p>
            <a:pPr lvl="0"/>
            <a:r>
              <a:rPr lang="ru-RU" dirty="0"/>
              <a:t>стеклянная баночка;</a:t>
            </a:r>
          </a:p>
          <a:p>
            <a:pPr lvl="0"/>
            <a:r>
              <a:rPr lang="ru-RU" dirty="0"/>
              <a:t>проволока;</a:t>
            </a:r>
          </a:p>
          <a:p>
            <a:pPr lvl="0"/>
            <a:r>
              <a:rPr lang="ru-RU" dirty="0"/>
              <a:t>тонкая шерстяная нить.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244280" cy="4176464"/>
          </a:xfrm>
        </p:spPr>
      </p:pic>
    </p:spTree>
    <p:extLst>
      <p:ext uri="{BB962C8B-B14F-4D97-AF65-F5344CB8AC3E}">
        <p14:creationId xmlns:p14="http://schemas.microsoft.com/office/powerpoint/2010/main" val="2367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464456"/>
            <a:ext cx="4038600" cy="6023429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Подготовить кастрюлю, залить 300 мл воды и добавить 200 г медного купороса.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Поставить ёмкость на плиту. Разогреть, постоянно помешивая, до полного растворения кристаллов медного купороса.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 Убрать кастрюлю с плиты и поставить на плоскость с прохладной поверхностью, дать раствору немного остыть.</a:t>
            </a:r>
          </a:p>
        </p:txBody>
      </p:sp>
      <p:pic>
        <p:nvPicPr>
          <p:cNvPr id="7171" name="Picture 3" descr="C:\Users\user\Desktop\проект\20180407_1307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91" y="3131127"/>
            <a:ext cx="4087090" cy="311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проект\20180407_1307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51" y="90054"/>
            <a:ext cx="4093230" cy="304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75315" y="332656"/>
            <a:ext cx="4831044" cy="5719045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Поместить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затравку. Ею послужит кристаллик медного купороса, который нужно выбрать предварительно — самый крупный и ровный. Проследить, чтобы затравка не соприкасалась с внутренними поверхностями стакана. Даже если кристаллик растворится — это не имеет значения. Охлаждаясь, насыщенный раствор отдаёт соли, которые оседают на нитке. Самое большое количество купороса сосредоточится на дне посуды, поскольку именно в этом месте стакан контактирует с прохладной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поверхностью</a:t>
            </a:r>
            <a:endParaRPr lang="ru-RU" dirty="0">
              <a:latin typeface="+mj-lt"/>
            </a:endParaRPr>
          </a:p>
        </p:txBody>
      </p:sp>
      <p:pic>
        <p:nvPicPr>
          <p:cNvPr id="8194" name="Picture 2" descr="C:\Users\user\Desktop\проект\20180407_1325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1" y="159657"/>
            <a:ext cx="2989944" cy="3367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195" name="Picture 3" descr="C:\Users\user\Desktop\проект\20180411_184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6" y="3394363"/>
            <a:ext cx="2895599" cy="28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8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cs typeface="Times New Roman" panose="02020603050405020304" pitchFamily="18" charset="0"/>
              </a:rPr>
              <a:t>Результат:</a:t>
            </a:r>
            <a:r>
              <a:rPr lang="ru-RU" sz="3200" b="1" dirty="0">
                <a:cs typeface="Times New Roman" panose="02020603050405020304" pitchFamily="18" charset="0"/>
              </a:rPr>
              <a:t> </a:t>
            </a:r>
            <a:r>
              <a:rPr lang="ru-RU" sz="3200" dirty="0">
                <a:cs typeface="Times New Roman" panose="02020603050405020304" pitchFamily="18" charset="0"/>
              </a:rPr>
              <a:t>мы получили кристалл медного купороса.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er\Desktop\проект\20181020_1227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205346"/>
            <a:ext cx="3394472" cy="492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проект\20180505_1248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37" y="1166398"/>
            <a:ext cx="4239490" cy="32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проект\20180411_185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36" y="3573016"/>
            <a:ext cx="4251576" cy="25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13856"/>
            <a:ext cx="7772400" cy="2650767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cs typeface="Times New Roman" panose="02020603050405020304" pitchFamily="18" charset="0"/>
              </a:rPr>
            </a:br>
            <a:r>
              <a:rPr lang="ru-RU" sz="2800" b="1" dirty="0">
                <a:cs typeface="Times New Roman" panose="02020603050405020304" pitchFamily="18" charset="0"/>
              </a:rPr>
              <a:t/>
            </a:r>
            <a:br>
              <a:rPr lang="ru-RU" sz="2800" b="1" dirty="0">
                <a:cs typeface="Times New Roman" panose="02020603050405020304" pitchFamily="18" charset="0"/>
              </a:rPr>
            </a:br>
            <a:r>
              <a:rPr lang="ru-RU" sz="2800" b="1" dirty="0" smtClean="0">
                <a:cs typeface="Times New Roman" panose="02020603050405020304" pitchFamily="18" charset="0"/>
              </a:rPr>
              <a:t>Предмет </a:t>
            </a:r>
            <a:r>
              <a:rPr lang="ru-RU" sz="2800" b="1" dirty="0">
                <a:cs typeface="Times New Roman" panose="02020603050405020304" pitchFamily="18" charset="0"/>
              </a:rPr>
              <a:t>исследования:</a:t>
            </a:r>
            <a:r>
              <a:rPr lang="ru-RU" sz="2800" dirty="0">
                <a:cs typeface="Times New Roman" panose="02020603050405020304" pitchFamily="18" charset="0"/>
              </a:rPr>
              <a:t> кристаллы.</a:t>
            </a:r>
            <a:br>
              <a:rPr lang="ru-RU" sz="2800" dirty="0">
                <a:cs typeface="Times New Roman" panose="02020603050405020304" pitchFamily="18" charset="0"/>
              </a:rPr>
            </a:br>
            <a:r>
              <a:rPr lang="ru-RU" sz="2800" b="1" dirty="0">
                <a:cs typeface="Times New Roman" panose="02020603050405020304" pitchFamily="18" charset="0"/>
              </a:rPr>
              <a:t>Объект исследования</a:t>
            </a:r>
            <a:r>
              <a:rPr lang="ru-RU" sz="2800" dirty="0">
                <a:cs typeface="Times New Roman" panose="02020603050405020304" pitchFamily="18" charset="0"/>
              </a:rPr>
              <a:t>: процесс выращивания кристаллов.</a:t>
            </a:r>
            <a:br>
              <a:rPr lang="ru-RU" sz="2800" dirty="0">
                <a:cs typeface="Times New Roman" panose="02020603050405020304" pitchFamily="18" charset="0"/>
              </a:rPr>
            </a:br>
            <a:r>
              <a:rPr lang="ru-RU" sz="2800" b="1" dirty="0">
                <a:cs typeface="Times New Roman" panose="02020603050405020304" pitchFamily="18" charset="0"/>
              </a:rPr>
              <a:t>Гипотеза исследования</a:t>
            </a:r>
            <a:r>
              <a:rPr lang="ru-RU" sz="2800" dirty="0">
                <a:cs typeface="Times New Roman" panose="02020603050405020304" pitchFamily="18" charset="0"/>
              </a:rPr>
              <a:t>: мы предполагаем, что </a:t>
            </a:r>
            <a:r>
              <a:rPr lang="ru-RU" sz="2800" dirty="0" smtClean="0">
                <a:cs typeface="Times New Roman" panose="02020603050405020304" pitchFamily="18" charset="0"/>
              </a:rPr>
              <a:t>в</a:t>
            </a:r>
            <a:r>
              <a:rPr lang="ru-RU" sz="2800" dirty="0">
                <a:cs typeface="Times New Roman" panose="02020603050405020304" pitchFamily="18" charset="0"/>
              </a:rPr>
              <a:t/>
            </a:r>
            <a:br>
              <a:rPr lang="ru-RU" sz="2800" dirty="0">
                <a:cs typeface="Times New Roman" panose="02020603050405020304" pitchFamily="18" charset="0"/>
              </a:rPr>
            </a:br>
            <a:r>
              <a:rPr lang="ru-RU" sz="2800" dirty="0">
                <a:cs typeface="Times New Roman" panose="02020603050405020304" pitchFamily="18" charset="0"/>
              </a:rPr>
              <a:t>домашних условиях  можно вырастить некоторые виды </a:t>
            </a:r>
            <a:r>
              <a:rPr lang="ru-RU" sz="2800" dirty="0" smtClean="0">
                <a:cs typeface="Times New Roman" panose="02020603050405020304" pitchFamily="18" charset="0"/>
              </a:rPr>
              <a:t>кристаллов.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016824" cy="206578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Актуальность:  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данная тема является актуальной в связи с тем, что выращивание кристаллов очень интересное и увлекательное занятие. Нам стало интересно узнать, можно ли вырастить кристаллы в домашних условиях.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проект\20180505_1253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921727" cy="50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47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Заключение.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lvl="0"/>
            <a:r>
              <a:rPr lang="ru-RU" sz="2200" dirty="0"/>
              <a:t>при благоприятных условиях поваренная соль, сахар, медный купорос принимают форму кристаллов;</a:t>
            </a:r>
          </a:p>
          <a:p>
            <a:pPr lvl="0"/>
            <a:r>
              <a:rPr lang="ru-RU" sz="2200" dirty="0"/>
              <a:t>кристаллы различных веществ имеют разную форму;</a:t>
            </a:r>
          </a:p>
          <a:p>
            <a:pPr lvl="0"/>
            <a:r>
              <a:rPr lang="ru-RU" sz="2200" dirty="0"/>
              <a:t>на форму кристаллов  оказывает влияние температура;</a:t>
            </a:r>
          </a:p>
          <a:p>
            <a:pPr lvl="0"/>
            <a:r>
              <a:rPr lang="ru-RU" sz="2200" dirty="0"/>
              <a:t>кристаллы различных веществ имеют различные свойства (одни кристаллы окрашиваются, другие - бесцветны; одни кристаллы растут хорошо, другие плохо);</a:t>
            </a:r>
          </a:p>
          <a:p>
            <a:pPr lvl="0"/>
            <a:r>
              <a:rPr lang="ru-RU" sz="2200" dirty="0"/>
              <a:t>быстрее и легче кристалл растёт тогда, когда в насыщенный раствор помещается кристалл - «затравка».</a:t>
            </a:r>
          </a:p>
          <a:p>
            <a:r>
              <a:rPr lang="ru-RU" sz="2200" dirty="0"/>
              <a:t>Исследовательская работа нам очень понравилась. В ходе ее выполнения, мы познакомились со способами выращивания кристаллов. Узнали много интересного, познавательного. Но самое главное -  самостоятельно вырастили кристаллы соли, сахара и медного купороса в домашних условиях. Убедились на практике в том, что форма кристаллов бывает довольно разнообразной и это зависит от кристаллической решетки вещества.</a:t>
            </a:r>
          </a:p>
          <a:p>
            <a:pPr marL="0" indent="0">
              <a:buNone/>
            </a:pP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0442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cs typeface="Times New Roman" panose="02020603050405020304" pitchFamily="18" charset="0"/>
              </a:rPr>
              <a:t>Цель</a:t>
            </a:r>
            <a:r>
              <a:rPr lang="ru-RU" sz="2800" dirty="0" smtClean="0">
                <a:cs typeface="Times New Roman" panose="02020603050405020304" pitchFamily="18" charset="0"/>
              </a:rPr>
              <a:t>:  </a:t>
            </a:r>
            <a:r>
              <a:rPr lang="ru-RU" sz="2800" dirty="0">
                <a:cs typeface="Times New Roman" panose="02020603050405020304" pitchFamily="18" charset="0"/>
              </a:rPr>
              <a:t>вырастить кристаллы соли, медного купороса и сахара в домашних условиях.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latin typeface="+mj-lt"/>
                <a:cs typeface="Times New Roman" panose="02020603050405020304" pitchFamily="18" charset="0"/>
              </a:rPr>
              <a:t>Задачи исследования</a:t>
            </a:r>
            <a:r>
              <a:rPr lang="en-US" sz="2200" b="1" dirty="0">
                <a:latin typeface="+mj-lt"/>
                <a:cs typeface="Times New Roman" panose="02020603050405020304" pitchFamily="18" charset="0"/>
              </a:rPr>
              <a:t>:</a:t>
            </a:r>
            <a:endParaRPr lang="ru-RU" sz="2200" dirty="0"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ru-RU" sz="2200" dirty="0">
                <a:latin typeface="+mj-lt"/>
                <a:cs typeface="Times New Roman" panose="02020603050405020304" pitchFamily="18" charset="0"/>
              </a:rPr>
              <a:t>узнать что такое </a:t>
            </a:r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кристаллы;</a:t>
            </a:r>
            <a:endParaRPr lang="ru-RU" sz="2200" dirty="0"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ru-RU" sz="2200" dirty="0">
                <a:latin typeface="+mj-lt"/>
                <a:cs typeface="Times New Roman" panose="02020603050405020304" pitchFamily="18" charset="0"/>
              </a:rPr>
              <a:t>какими бывают </a:t>
            </a:r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кристаллы;</a:t>
            </a:r>
            <a:endParaRPr lang="ru-RU" sz="2200" dirty="0"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ru-RU" sz="2200" dirty="0">
                <a:latin typeface="+mj-lt"/>
                <a:cs typeface="Times New Roman" panose="02020603050405020304" pitchFamily="18" charset="0"/>
              </a:rPr>
              <a:t>подобрать  доступное оборудование  и сырье для выращивания  кристаллов;</a:t>
            </a:r>
          </a:p>
          <a:p>
            <a:pPr lvl="0"/>
            <a:r>
              <a:rPr lang="ru-RU" sz="2200" dirty="0">
                <a:latin typeface="+mj-lt"/>
                <a:cs typeface="Times New Roman" panose="02020603050405020304" pitchFamily="18" charset="0"/>
              </a:rPr>
              <a:t>познакомиться  и использовать необходимые меры безопасности и защиты при проведении эксперимента;</a:t>
            </a:r>
          </a:p>
          <a:p>
            <a:pPr lvl="0"/>
            <a:r>
              <a:rPr lang="ru-RU" sz="2200" dirty="0">
                <a:latin typeface="+mj-lt"/>
                <a:cs typeface="Times New Roman" panose="02020603050405020304" pitchFamily="18" charset="0"/>
              </a:rPr>
              <a:t>провести эксперимент по выращиванию кристаллов соли, сахара и медного </a:t>
            </a:r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купороса;</a:t>
            </a:r>
            <a:endParaRPr lang="ru-RU" sz="2200" dirty="0"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ru-RU" sz="2200" dirty="0">
                <a:latin typeface="+mj-lt"/>
                <a:cs typeface="Times New Roman" panose="02020603050405020304" pitchFamily="18" charset="0"/>
              </a:rPr>
              <a:t>изучить условия образования кристаллов, их формы, цвета;</a:t>
            </a:r>
          </a:p>
          <a:p>
            <a:pPr lvl="0"/>
            <a:r>
              <a:rPr lang="en-US" sz="2200" dirty="0">
                <a:latin typeface="+mj-lt"/>
                <a:cs typeface="Times New Roman" panose="02020603050405020304" pitchFamily="18" charset="0"/>
              </a:rPr>
              <a:t>проанализировать полученные 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результаты</a:t>
            </a:r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ru-RU" sz="2200" dirty="0">
              <a:latin typeface="+mj-lt"/>
              <a:cs typeface="Times New Roman" panose="02020603050405020304" pitchFamily="18" charset="0"/>
            </a:endParaRPr>
          </a:p>
          <a:p>
            <a:endParaRPr lang="ru-R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84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84" y="23446"/>
            <a:ext cx="9319846" cy="68345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6613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Введение.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31695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Кристалл - это твердое тело природного происхождения,  либо образованное в лабораторных условиях, имеющее форму правильного многогранника. </a:t>
            </a:r>
          </a:p>
        </p:txBody>
      </p:sp>
    </p:spTree>
    <p:extLst>
      <p:ext uri="{BB962C8B-B14F-4D97-AF65-F5344CB8AC3E}">
        <p14:creationId xmlns:p14="http://schemas.microsoft.com/office/powerpoint/2010/main" val="42563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 smtClean="0">
                <a:cs typeface="Times New Roman" panose="02020603050405020304" pitchFamily="18" charset="0"/>
              </a:rPr>
              <a:t>Происхождение </a:t>
            </a:r>
            <a:r>
              <a:rPr lang="ru-RU" sz="2000" b="1" dirty="0">
                <a:cs typeface="Times New Roman" panose="02020603050405020304" pitchFamily="18" charset="0"/>
              </a:rPr>
              <a:t>кристаллов.</a:t>
            </a:r>
            <a:r>
              <a:rPr lang="ru-RU" sz="2000" dirty="0">
                <a:cs typeface="Times New Roman" panose="02020603050405020304" pitchFamily="18" charset="0"/>
              </a:rPr>
              <a:t/>
            </a:r>
            <a:br>
              <a:rPr lang="ru-RU" sz="2000" dirty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> Природные 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кристаллы зарождаются и вырастают в недрах Земли в течение длительного времени в условиях сверхвысоких температур и огромного давления. Искусственные кристаллы люди научились выращивать не только в лабораториях, но даже в домашних условиях. </a:t>
            </a:r>
            <a:br>
              <a:rPr lang="ru-RU" sz="2000" dirty="0">
                <a:cs typeface="Times New Roman" panose="02020603050405020304" pitchFamily="18" charset="0"/>
              </a:rPr>
            </a:b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199" y="2060848"/>
            <a:ext cx="8091055" cy="115340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Существует три вида образования </a:t>
            </a:r>
            <a:r>
              <a:rPr lang="ru-RU" dirty="0" smtClean="0"/>
              <a:t>кристаллов.</a:t>
            </a:r>
          </a:p>
          <a:p>
            <a:pPr marL="0" indent="0" algn="r">
              <a:buNone/>
            </a:pPr>
            <a:r>
              <a:rPr lang="ru-RU" dirty="0" smtClean="0"/>
              <a:t>1.Из расплавов.   2.Из растворов.       3.Из </a:t>
            </a:r>
            <a:r>
              <a:rPr lang="ru-RU" dirty="0"/>
              <a:t>насыщенных </a:t>
            </a:r>
            <a:r>
              <a:rPr lang="ru-RU" dirty="0" smtClean="0"/>
              <a:t>                        паров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338944"/>
            <a:ext cx="2984972" cy="246296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74" y="3297383"/>
            <a:ext cx="2881744" cy="2438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63" y="3297383"/>
            <a:ext cx="260850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2700" b="1" dirty="0"/>
              <a:t>Вещества, образующие кристаллы.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4864"/>
            <a:ext cx="3682230" cy="331236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908720"/>
            <a:ext cx="4546848" cy="521744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+mj-lt"/>
                <a:cs typeface="Times New Roman" panose="02020603050405020304" pitchFamily="18" charset="0"/>
              </a:rPr>
              <a:t>Кристаллы – это не только алмазы, аметисты, изумруды, сапфиры и прочие драгоценные и полудрагоценные 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камни.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Помимо воды кристаллы могут образовывать многие металлы, например, медь и железо; соли (медный купорос, натриевая селитра, алюминиевые и хромовые квасцы и т. д.) или оксиды, например, диоксид кремния - тот самый горный хрусталь, который и дал название всем кристаллам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+mj-lt"/>
                <a:cs typeface="Times New Roman" panose="02020603050405020304" pitchFamily="18" charset="0"/>
              </a:rPr>
            </a:br>
            <a:endParaRPr lang="ru-RU" sz="20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0109"/>
            <a:ext cx="6400800" cy="545869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Практическая часть.</a:t>
            </a:r>
            <a:endParaRPr lang="ru-RU" sz="2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2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Меры безопасности при выращивании кристаллов.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Выращивание кристаллов в домашних условиях требует осторожности и соблюдения правил безопасности.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Не </a:t>
            </a:r>
            <a:r>
              <a:rPr lang="ru-RU" sz="2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использовать посуду из которой принимаем пищу.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Использовать только качественные продукты. Следить за их сроком годности.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При работе с медным купоросом в домашних условиях обязательно использовать резиновые перчатки и не допускать его попадания в пищевод и на слизистые оболочки.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После завершения работы тщательно проветрить комнату.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Обязательно вымыть руки с мылом</a:t>
            </a:r>
            <a:r>
              <a:rPr lang="ru-RU" sz="22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5" y="260648"/>
            <a:ext cx="82296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/>
              <a:t>Как вырастить кристалл из сахара.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Материалы и </a:t>
            </a:r>
            <a:r>
              <a:rPr lang="ru-RU" b="1" dirty="0" smtClean="0"/>
              <a:t>инструменты:</a:t>
            </a:r>
            <a:endParaRPr lang="ru-RU" dirty="0"/>
          </a:p>
          <a:p>
            <a:r>
              <a:rPr lang="ru-RU" dirty="0" smtClean="0"/>
              <a:t> вода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сахар;</a:t>
            </a:r>
          </a:p>
          <a:p>
            <a:pPr lvl="0"/>
            <a:r>
              <a:rPr lang="ru-RU" dirty="0"/>
              <a:t>палочки из дерева для мини-шашлычков;</a:t>
            </a:r>
          </a:p>
          <a:p>
            <a:pPr lvl="0"/>
            <a:r>
              <a:rPr lang="ru-RU" dirty="0"/>
              <a:t>стеклянные баночки;</a:t>
            </a:r>
          </a:p>
          <a:p>
            <a:pPr lvl="0"/>
            <a:r>
              <a:rPr lang="ru-RU" dirty="0"/>
              <a:t>плотная бумага;</a:t>
            </a:r>
          </a:p>
          <a:p>
            <a:pPr lvl="0"/>
            <a:r>
              <a:rPr lang="ru-RU" dirty="0"/>
              <a:t> кастрюля.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55" y="1196752"/>
            <a:ext cx="4038600" cy="2859685"/>
          </a:xfrm>
        </p:spPr>
      </p:pic>
      <p:pic>
        <p:nvPicPr>
          <p:cNvPr id="1026" name="Picture 2" descr="E:\проект\20190119_124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3237"/>
            <a:ext cx="4056647" cy="249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2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332656"/>
            <a:ext cx="4038600" cy="5645517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ru-RU" b="1" dirty="0" smtClean="0"/>
              <a:t>1. </a:t>
            </a:r>
            <a:r>
              <a:rPr lang="ru-RU" sz="7200" b="1" dirty="0">
                <a:latin typeface="+mj-lt"/>
              </a:rPr>
              <a:t> </a:t>
            </a:r>
            <a:r>
              <a:rPr lang="ru-RU" sz="7200" dirty="0" smtClean="0">
                <a:latin typeface="+mj-lt"/>
                <a:cs typeface="Times New Roman" panose="02020603050405020304" pitchFamily="18" charset="0"/>
              </a:rPr>
              <a:t>Первым делом</a:t>
            </a:r>
            <a:r>
              <a:rPr lang="ru-RU" sz="7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+mj-lt"/>
                <a:cs typeface="Times New Roman" panose="02020603050405020304" pitchFamily="18" charset="0"/>
              </a:rPr>
              <a:t>нужно приготовить заготовки – палочки, на которых мы будем выращивать кристаллы из сахара в домашних </a:t>
            </a:r>
            <a:r>
              <a:rPr lang="ru-RU" sz="7200" dirty="0" smtClean="0">
                <a:latin typeface="+mj-lt"/>
                <a:cs typeface="Times New Roman" panose="02020603050405020304" pitchFamily="18" charset="0"/>
              </a:rPr>
              <a:t>условиях.  </a:t>
            </a:r>
            <a:r>
              <a:rPr lang="ru-RU" sz="7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latin typeface="+mj-lt"/>
                <a:cs typeface="Times New Roman" panose="02020603050405020304" pitchFamily="18" charset="0"/>
              </a:rPr>
              <a:t>Затем нужно сделать немного сахарного сиропа. Для этого нужно подогреть четверть стакана воды с двумя столовыми ложками сахарного песка, пока смесь не дойдет до консистенции сиропа. Обмакнуть одну из палочек в сироп и обвалять ее в сахарном песке, так чтобы сахаринки покрыли ее равномерно. Один из концов палочки  должен оставаться чистым. Это будет «ручка» кристалла из сахара. Оставить палочки сушиться на ночь.</a:t>
            </a:r>
          </a:p>
          <a:p>
            <a:pPr marL="0" indent="0" fontAlgn="base">
              <a:buNone/>
            </a:pPr>
            <a:endParaRPr lang="ru-RU" sz="7200" dirty="0">
              <a:latin typeface="+mj-lt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7200" b="1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ru-RU" sz="7200" b="1" dirty="0" smtClean="0">
                <a:latin typeface="+mj-lt"/>
                <a:cs typeface="Times New Roman" panose="02020603050405020304" pitchFamily="18" charset="0"/>
              </a:rPr>
              <a:t>. </a:t>
            </a:r>
            <a:r>
              <a:rPr lang="ru-RU" sz="7200" dirty="0" smtClean="0">
                <a:latin typeface="+mj-lt"/>
                <a:cs typeface="Times New Roman" panose="02020603050405020304" pitchFamily="18" charset="0"/>
              </a:rPr>
              <a:t>Затем  взять кастрюльку и налить в нее 1 стакан воды. Туда же насыпать сахара: 2,5 стакана. Включить медленный огонь и постоянно размешивая сахар, дождаться, когда он полностью растворится. Далее огонь выключить, и сироп оставить на плите остужаться на 15-20 минут. </a:t>
            </a:r>
          </a:p>
          <a:p>
            <a:pPr marL="0" indent="0" fontAlgn="base">
              <a:buNone/>
            </a:pPr>
            <a:endParaRPr lang="ru-RU" sz="6400" dirty="0">
              <a:latin typeface="+mj-lt"/>
              <a:cs typeface="Times New Roman" panose="02020603050405020304" pitchFamily="18" charset="0"/>
            </a:endParaRPr>
          </a:p>
          <a:p>
            <a:endParaRPr lang="ru-RU" sz="5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user\Desktop\Camera - копия\20180929_130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72" y="121227"/>
            <a:ext cx="3699163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Camera - копия\20180929_1258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73" y="3394364"/>
            <a:ext cx="3699162" cy="30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785</Words>
  <Application>Microsoft Office PowerPoint</Application>
  <PresentationFormat>Экран (4:3)</PresentationFormat>
  <Paragraphs>100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Выращивание  кристаллов в домашних условиях. </vt:lpstr>
      <vt:lpstr>   Предмет исследования: кристаллы. Объект исследования: процесс выращивания кристаллов. Гипотеза исследования: мы предполагаем, что в домашних условиях  можно вырастить некоторые виды кристаллов.</vt:lpstr>
      <vt:lpstr>Цель:  вырастить кристаллы соли, медного купороса и сахара в домашних условиях. </vt:lpstr>
      <vt:lpstr>Введение.</vt:lpstr>
      <vt:lpstr> Происхождение кристаллов.  Природные  кристаллы зарождаются и вырастают в недрах Земли в течение длительного времени в условиях сверхвысоких температур и огромного давления. Искусственные кристаллы люди научились выращивать не только в лабораториях, но даже в домашних условиях.  </vt:lpstr>
      <vt:lpstr>  Вещества, образующие кристаллы. </vt:lpstr>
      <vt:lpstr>Презентация PowerPoint</vt:lpstr>
      <vt:lpstr>Как вырастить кристалл из сахара.</vt:lpstr>
      <vt:lpstr>Презентация PowerPoint</vt:lpstr>
      <vt:lpstr>Презентация PowerPoint</vt:lpstr>
      <vt:lpstr>Презентация PowerPoint</vt:lpstr>
      <vt:lpstr>Как вырастить кристалл из соли.</vt:lpstr>
      <vt:lpstr>Презентация PowerPoint</vt:lpstr>
      <vt:lpstr>Презентация PowerPoint</vt:lpstr>
      <vt:lpstr>Презентация PowerPoint</vt:lpstr>
      <vt:lpstr> Как вырастить кристалл из медного купороса. </vt:lpstr>
      <vt:lpstr>Презентация PowerPoint</vt:lpstr>
      <vt:lpstr>Презентация PowerPoint</vt:lpstr>
      <vt:lpstr>Результат: мы получили кристалл медного купороса. </vt:lpstr>
      <vt:lpstr>Презентация PowerPoint</vt:lpstr>
      <vt:lpstr>Заключение.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Выращивание  кристаллов в домашних условиях. </dc:title>
  <dc:creator>user</dc:creator>
  <cp:lastModifiedBy>user</cp:lastModifiedBy>
  <cp:revision>34</cp:revision>
  <dcterms:created xsi:type="dcterms:W3CDTF">2019-02-16T02:26:47Z</dcterms:created>
  <dcterms:modified xsi:type="dcterms:W3CDTF">2019-03-15T01:40:15Z</dcterms:modified>
</cp:coreProperties>
</file>